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12192000" cy="6858000"/>
  <p:notesSz cx="6858000" cy="9144000"/>
  <p:embeddedFontLst>
    <p:embeddedFont>
      <p:font typeface="Average" panose="020B0604020202020204" charset="0"/>
      <p:regular r:id="rId36"/>
    </p:embeddedFont>
    <p:embeddedFont>
      <p:font typeface="Noto Sans Symbols" panose="020B0604020202020204" charset="0"/>
      <p:regular r:id="rId37"/>
      <p:bold r:id="rId38"/>
    </p:embeddedFont>
    <p:embeddedFont>
      <p:font typeface="Oswald" panose="00000500000000000000" pitchFamily="2" charset="0"/>
      <p:regular r:id="rId39"/>
      <p:bold r:id="rId40"/>
    </p:embeddedFont>
    <p:embeddedFont>
      <p:font typeface="Tahoma" panose="020B0604030504040204" pitchFamily="34" charset="0"/>
      <p:regular r:id="rId41"/>
      <p:bold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6" roundtripDataSignature="AMtx7mjTqYhRGHM3IeOkNghwNZfMepYNo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BC3487C-E144-4DAC-A37C-28E5ADA0D60C}">
  <a:tblStyle styleId="{9BC3487C-E144-4DAC-A37C-28E5ADA0D60C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BD60C91A-7FE0-4261-827B-015C7BEB1BDB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7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customschemas.google.com/relationships/presentationmetadata" Target="metadata"/><Relationship Id="rId20" Type="http://schemas.openxmlformats.org/officeDocument/2006/relationships/slide" Target="slides/slide19.xml"/><Relationship Id="rId41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3" name="Google Shape;6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118fd463305ebeae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118fd463305ebeae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118fd463305ebeae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118fd463305ebeae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8" name="Google Shape;7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4" name="Google Shape;8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0" name="Google Shape;9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5" name="Google Shape;9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0" name="Google Shape;10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41a0091444936ad8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41a0091444936ad8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0" name="Google Shape;11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6" name="Google Shape;11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d68e4cb6b7ab5c9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2d68e4cb6b7ab5c9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d68e4cb6b7ab5c9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2d68e4cb6b7ab5c9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d68e4cb6b7ab5c9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2d68e4cb6b7ab5c9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d68e4cb6b7ab5c9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2d68e4cb6b7ab5c9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2edfbf729da6a53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2edfbf729da6a53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41a0091444936ad8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41a0091444936ad8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2" name="Google Shape;15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8" name="Google Shape;15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41a0091444936ad8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41a0091444936ad8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41a0091444936ad8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41a0091444936ad8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5" name="Google Shape;17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0" name="Google Shape;18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5" name="Google Shape;18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0" name="Google Shape;19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5" name="Google Shape;195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41a0091444936ad8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41a0091444936ad8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41a0091444936ad8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41a0091444936ad8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1" name="Google Shape;211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6" name="Google Shape;216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2" name="Google Shape;222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0" name="Google Shape;230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1" name="Google Shape;241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g5ccdfec31bfcf74f_57"/>
          <p:cNvGrpSpPr/>
          <p:nvPr/>
        </p:nvGrpSpPr>
        <p:grpSpPr>
          <a:xfrm>
            <a:off x="5800234" y="3807170"/>
            <a:ext cx="591423" cy="140843"/>
            <a:chOff x="4137525" y="2915950"/>
            <a:chExt cx="869100" cy="207000"/>
          </a:xfrm>
        </p:grpSpPr>
        <p:sp>
          <p:nvSpPr>
            <p:cNvPr id="11" name="Google Shape;11;g5ccdfec31bfcf74f_57"/>
            <p:cNvSpPr/>
            <p:nvPr/>
          </p:nvSpPr>
          <p:spPr>
            <a:xfrm>
              <a:off x="446857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g5ccdfec31bfcf74f_57"/>
            <p:cNvSpPr/>
            <p:nvPr/>
          </p:nvSpPr>
          <p:spPr>
            <a:xfrm>
              <a:off x="47996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g5ccdfec31bfcf74f_57"/>
            <p:cNvSpPr/>
            <p:nvPr/>
          </p:nvSpPr>
          <p:spPr>
            <a:xfrm>
              <a:off x="41375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" name="Google Shape;14;g5ccdfec31bfcf74f_57"/>
          <p:cNvSpPr txBox="1">
            <a:spLocks noGrp="1"/>
          </p:cNvSpPr>
          <p:nvPr>
            <p:ph type="ctrTitle"/>
          </p:nvPr>
        </p:nvSpPr>
        <p:spPr>
          <a:xfrm>
            <a:off x="895010" y="1321067"/>
            <a:ext cx="10401900" cy="23067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>
            <a:endParaRPr/>
          </a:p>
        </p:txBody>
      </p:sp>
      <p:sp>
        <p:nvSpPr>
          <p:cNvPr id="15" name="Google Shape;15;g5ccdfec31bfcf74f_57"/>
          <p:cNvSpPr txBox="1">
            <a:spLocks noGrp="1"/>
          </p:cNvSpPr>
          <p:nvPr>
            <p:ph type="subTitle" idx="1"/>
          </p:nvPr>
        </p:nvSpPr>
        <p:spPr>
          <a:xfrm>
            <a:off x="895000" y="4233168"/>
            <a:ext cx="10401900" cy="105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6" name="Google Shape;16;g5ccdfec31bfcf74f_57"/>
          <p:cNvSpPr txBox="1">
            <a:spLocks noGrp="1"/>
          </p:cNvSpPr>
          <p:nvPr>
            <p:ph type="sldNum" idx="12"/>
          </p:nvPr>
        </p:nvSpPr>
        <p:spPr>
          <a:xfrm>
            <a:off x="11320333" y="6241346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g5ccdfec31bfcf74f_65"/>
          <p:cNvSpPr txBox="1">
            <a:spLocks noGrp="1"/>
          </p:cNvSpPr>
          <p:nvPr>
            <p:ph type="title"/>
          </p:nvPr>
        </p:nvSpPr>
        <p:spPr>
          <a:xfrm>
            <a:off x="895000" y="2855000"/>
            <a:ext cx="10469700" cy="11481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9" name="Google Shape;19;g5ccdfec31bfcf74f_65"/>
          <p:cNvSpPr txBox="1">
            <a:spLocks noGrp="1"/>
          </p:cNvSpPr>
          <p:nvPr>
            <p:ph type="sldNum" idx="12"/>
          </p:nvPr>
        </p:nvSpPr>
        <p:spPr>
          <a:xfrm>
            <a:off x="11320333" y="6241346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g5ccdfec31bfcf74f_68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g5ccdfec31bfcf74f_68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g5ccdfec31bfcf74f_68"/>
          <p:cNvSpPr txBox="1">
            <a:spLocks noGrp="1"/>
          </p:cNvSpPr>
          <p:nvPr>
            <p:ph type="sldNum" idx="12"/>
          </p:nvPr>
        </p:nvSpPr>
        <p:spPr>
          <a:xfrm>
            <a:off x="11320333" y="6241346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g5ccdfec31bfcf74f_72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g5ccdfec31bfcf74f_72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27" name="Google Shape;27;g5ccdfec31bfcf74f_72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28" name="Google Shape;28;g5ccdfec31bfcf74f_72"/>
          <p:cNvSpPr txBox="1">
            <a:spLocks noGrp="1"/>
          </p:cNvSpPr>
          <p:nvPr>
            <p:ph type="sldNum" idx="12"/>
          </p:nvPr>
        </p:nvSpPr>
        <p:spPr>
          <a:xfrm>
            <a:off x="11320333" y="6241346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5ccdfec31bfcf74f_77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g5ccdfec31bfcf74f_77"/>
          <p:cNvSpPr txBox="1">
            <a:spLocks noGrp="1"/>
          </p:cNvSpPr>
          <p:nvPr>
            <p:ph type="sldNum" idx="12"/>
          </p:nvPr>
        </p:nvSpPr>
        <p:spPr>
          <a:xfrm>
            <a:off x="11320333" y="6241346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5ccdfec31bfcf74f_80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34" name="Google Shape;34;g5ccdfec31bfcf74f_80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35" name="Google Shape;35;g5ccdfec31bfcf74f_80"/>
          <p:cNvSpPr txBox="1">
            <a:spLocks noGrp="1"/>
          </p:cNvSpPr>
          <p:nvPr>
            <p:ph type="sldNum" idx="12"/>
          </p:nvPr>
        </p:nvSpPr>
        <p:spPr>
          <a:xfrm>
            <a:off x="11320333" y="6241346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lt2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g5ccdfec31bfcf74f_84"/>
          <p:cNvSpPr txBox="1">
            <a:spLocks noGrp="1"/>
          </p:cNvSpPr>
          <p:nvPr>
            <p:ph type="title"/>
          </p:nvPr>
        </p:nvSpPr>
        <p:spPr>
          <a:xfrm>
            <a:off x="653667" y="701800"/>
            <a:ext cx="8302800" cy="5454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g5ccdfec31bfcf74f_84"/>
          <p:cNvSpPr txBox="1">
            <a:spLocks noGrp="1"/>
          </p:cNvSpPr>
          <p:nvPr>
            <p:ph type="sldNum" idx="12"/>
          </p:nvPr>
        </p:nvSpPr>
        <p:spPr>
          <a:xfrm>
            <a:off x="11320333" y="6241346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g5ccdfec31bfcf74f_87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1" name="Google Shape;41;g5ccdfec31bfcf74f_87"/>
          <p:cNvCxnSpPr/>
          <p:nvPr/>
        </p:nvCxnSpPr>
        <p:spPr>
          <a:xfrm>
            <a:off x="6706233" y="5994000"/>
            <a:ext cx="624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2" name="Google Shape;42;g5ccdfec31bfcf74f_87"/>
          <p:cNvSpPr txBox="1">
            <a:spLocks noGrp="1"/>
          </p:cNvSpPr>
          <p:nvPr>
            <p:ph type="title"/>
          </p:nvPr>
        </p:nvSpPr>
        <p:spPr>
          <a:xfrm>
            <a:off x="354000" y="1441867"/>
            <a:ext cx="5393700" cy="22803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43" name="Google Shape;43;g5ccdfec31bfcf74f_87"/>
          <p:cNvSpPr txBox="1">
            <a:spLocks noGrp="1"/>
          </p:cNvSpPr>
          <p:nvPr>
            <p:ph type="subTitle" idx="1"/>
          </p:nvPr>
        </p:nvSpPr>
        <p:spPr>
          <a:xfrm>
            <a:off x="354000" y="3793601"/>
            <a:ext cx="5393700" cy="1794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g5ccdfec31bfcf74f_87"/>
          <p:cNvSpPr txBox="1">
            <a:spLocks noGrp="1"/>
          </p:cNvSpPr>
          <p:nvPr>
            <p:ph type="body" idx="2"/>
          </p:nvPr>
        </p:nvSpPr>
        <p:spPr>
          <a:xfrm>
            <a:off x="6586000" y="965600"/>
            <a:ext cx="5115900" cy="4926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  <a:defRPr>
                <a:solidFill>
                  <a:schemeClr val="lt1"/>
                </a:solidFill>
              </a:defRPr>
            </a:lvl1pPr>
            <a:lvl2pPr marL="914400" lvl="1" indent="-3492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○"/>
              <a:defRPr>
                <a:solidFill>
                  <a:schemeClr val="lt1"/>
                </a:solidFill>
              </a:defRPr>
            </a:lvl2pPr>
            <a:lvl3pPr marL="1371600" lvl="2" indent="-3492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■"/>
              <a:defRPr>
                <a:solidFill>
                  <a:schemeClr val="lt1"/>
                </a:solidFill>
              </a:defRPr>
            </a:lvl3pPr>
            <a:lvl4pPr marL="1828800" lvl="3" indent="-3492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●"/>
              <a:defRPr>
                <a:solidFill>
                  <a:schemeClr val="lt1"/>
                </a:solidFill>
              </a:defRPr>
            </a:lvl4pPr>
            <a:lvl5pPr marL="2286000" lvl="4" indent="-3492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○"/>
              <a:defRPr>
                <a:solidFill>
                  <a:schemeClr val="lt1"/>
                </a:solidFill>
              </a:defRPr>
            </a:lvl5pPr>
            <a:lvl6pPr marL="2743200" lvl="5" indent="-3492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■"/>
              <a:defRPr>
                <a:solidFill>
                  <a:schemeClr val="lt1"/>
                </a:solidFill>
              </a:defRPr>
            </a:lvl6pPr>
            <a:lvl7pPr marL="3200400" lvl="6" indent="-3492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●"/>
              <a:defRPr>
                <a:solidFill>
                  <a:schemeClr val="lt1"/>
                </a:solidFill>
              </a:defRPr>
            </a:lvl7pPr>
            <a:lvl8pPr marL="3657600" lvl="7" indent="-3492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○"/>
              <a:defRPr>
                <a:solidFill>
                  <a:schemeClr val="lt1"/>
                </a:solidFill>
              </a:defRPr>
            </a:lvl8pPr>
            <a:lvl9pPr marL="4114800" lvl="8" indent="-3492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g5ccdfec31bfcf74f_87"/>
          <p:cNvSpPr txBox="1">
            <a:spLocks noGrp="1"/>
          </p:cNvSpPr>
          <p:nvPr>
            <p:ph type="sldNum" idx="12"/>
          </p:nvPr>
        </p:nvSpPr>
        <p:spPr>
          <a:xfrm>
            <a:off x="11320333" y="6241346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g5ccdfec31bfcf74f_94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swald"/>
              <a:buNone/>
              <a:defRPr sz="28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</a:lstStyle>
          <a:p>
            <a:endParaRPr/>
          </a:p>
        </p:txBody>
      </p:sp>
      <p:sp>
        <p:nvSpPr>
          <p:cNvPr id="48" name="Google Shape;48;g5ccdfec31bfcf74f_94"/>
          <p:cNvSpPr txBox="1">
            <a:spLocks noGrp="1"/>
          </p:cNvSpPr>
          <p:nvPr>
            <p:ph type="sldNum" idx="12"/>
          </p:nvPr>
        </p:nvSpPr>
        <p:spPr>
          <a:xfrm>
            <a:off x="11320333" y="6241346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5ccdfec31bfcf74f_97"/>
          <p:cNvSpPr txBox="1">
            <a:spLocks noGrp="1"/>
          </p:cNvSpPr>
          <p:nvPr>
            <p:ph type="title" hasCustomPrompt="1"/>
          </p:nvPr>
        </p:nvSpPr>
        <p:spPr>
          <a:xfrm>
            <a:off x="415600" y="1673700"/>
            <a:ext cx="11360700" cy="25209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51" name="Google Shape;51;g5ccdfec31bfcf74f_97"/>
          <p:cNvSpPr txBox="1">
            <a:spLocks noGrp="1"/>
          </p:cNvSpPr>
          <p:nvPr>
            <p:ph type="body" idx="1"/>
          </p:nvPr>
        </p:nvSpPr>
        <p:spPr>
          <a:xfrm>
            <a:off x="415600" y="4304567"/>
            <a:ext cx="11360700" cy="1734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52" name="Google Shape;52;g5ccdfec31bfcf74f_97"/>
          <p:cNvSpPr txBox="1">
            <a:spLocks noGrp="1"/>
          </p:cNvSpPr>
          <p:nvPr>
            <p:ph type="sldNum" idx="12"/>
          </p:nvPr>
        </p:nvSpPr>
        <p:spPr>
          <a:xfrm>
            <a:off x="11320333" y="6241346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5ccdfec31bfcf74f_101"/>
          <p:cNvSpPr txBox="1">
            <a:spLocks noGrp="1"/>
          </p:cNvSpPr>
          <p:nvPr>
            <p:ph type="sldNum" idx="12"/>
          </p:nvPr>
        </p:nvSpPr>
        <p:spPr>
          <a:xfrm>
            <a:off x="11320333" y="6241346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5ccdfec31bfcf74f_10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g5ccdfec31bfcf74f_10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g5ccdfec31bfcf74f_10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g5ccdfec31bfcf74f_10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g5ccdfec31bfcf74f_10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late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g5ccdfec31bfcf74f_53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swald"/>
              <a:buNone/>
              <a:defRPr sz="4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swald"/>
              <a:buNone/>
              <a:defRPr sz="4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swald"/>
              <a:buNone/>
              <a:defRPr sz="4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swald"/>
              <a:buNone/>
              <a:defRPr sz="4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swald"/>
              <a:buNone/>
              <a:defRPr sz="4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swald"/>
              <a:buNone/>
              <a:defRPr sz="4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swald"/>
              <a:buNone/>
              <a:defRPr sz="4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swald"/>
              <a:buNone/>
              <a:defRPr sz="4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swald"/>
              <a:buNone/>
              <a:defRPr sz="4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7" name="Google Shape;7;g5ccdfec31bfcf74f_53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verage"/>
              <a:buChar char="●"/>
              <a:defRPr sz="24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L="914400" lvl="1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Average"/>
              <a:buChar char="○"/>
              <a:defRPr sz="19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L="1371600" lvl="2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Average"/>
              <a:buChar char="■"/>
              <a:defRPr sz="19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L="1828800" lvl="3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Average"/>
              <a:buChar char="●"/>
              <a:defRPr sz="19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L="2286000" lvl="4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Average"/>
              <a:buChar char="○"/>
              <a:defRPr sz="19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L="2743200" lvl="5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Average"/>
              <a:buChar char="■"/>
              <a:defRPr sz="19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L="3200400" lvl="6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Average"/>
              <a:buChar char="●"/>
              <a:defRPr sz="19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L="3657600" lvl="7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Average"/>
              <a:buChar char="○"/>
              <a:defRPr sz="19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L="4114800" lvl="8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Average"/>
              <a:buChar char="■"/>
              <a:defRPr sz="19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endParaRPr/>
          </a:p>
        </p:txBody>
      </p:sp>
      <p:sp>
        <p:nvSpPr>
          <p:cNvPr id="8" name="Google Shape;8;g5ccdfec31bfcf74f_53"/>
          <p:cNvSpPr txBox="1">
            <a:spLocks noGrp="1"/>
          </p:cNvSpPr>
          <p:nvPr>
            <p:ph type="sldNum" idx="12"/>
          </p:nvPr>
        </p:nvSpPr>
        <p:spPr>
          <a:xfrm>
            <a:off x="11320333" y="6241346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r">
              <a:buNone/>
              <a:defRPr sz="13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lvl="1" algn="r">
              <a:buNone/>
              <a:defRPr sz="13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lvl="2" algn="r">
              <a:buNone/>
              <a:defRPr sz="13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lvl="3" algn="r">
              <a:buNone/>
              <a:defRPr sz="13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lvl="4" algn="r">
              <a:buNone/>
              <a:defRPr sz="13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lvl="5" algn="r">
              <a:buNone/>
              <a:defRPr sz="13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lvl="6" algn="r">
              <a:buNone/>
              <a:defRPr sz="13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lvl="7" algn="r">
              <a:buNone/>
              <a:defRPr sz="13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lvl="8" algn="r">
              <a:buNone/>
              <a:defRPr sz="13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"/>
          <p:cNvSpPr txBox="1">
            <a:spLocks noGrp="1"/>
          </p:cNvSpPr>
          <p:nvPr>
            <p:ph type="subTitle" idx="1"/>
          </p:nvPr>
        </p:nvSpPr>
        <p:spPr>
          <a:xfrm>
            <a:off x="0" y="-12"/>
            <a:ext cx="11797500" cy="66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en-IN" sz="6000" u="sng">
                <a:solidFill>
                  <a:srgbClr val="00FF00"/>
                </a:solidFill>
                <a:latin typeface="Tahoma"/>
                <a:ea typeface="Tahoma"/>
                <a:cs typeface="Tahoma"/>
                <a:sym typeface="Tahoma"/>
              </a:rPr>
              <a:t>UNIT</a:t>
            </a:r>
            <a:r>
              <a:rPr lang="en-IN" sz="6000"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IN" sz="6000">
                <a:solidFill>
                  <a:srgbClr val="00FF00"/>
                </a:solidFill>
                <a:latin typeface="Tahoma"/>
                <a:ea typeface="Tahoma"/>
                <a:cs typeface="Tahoma"/>
                <a:sym typeface="Tahoma"/>
              </a:rPr>
              <a:t>–</a:t>
            </a:r>
            <a:r>
              <a:rPr lang="en-IN" sz="6000"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IN" sz="6000">
                <a:solidFill>
                  <a:srgbClr val="00FF00"/>
                </a:solidFill>
                <a:latin typeface="Tahoma"/>
                <a:ea typeface="Tahoma"/>
                <a:cs typeface="Tahoma"/>
                <a:sym typeface="Tahoma"/>
              </a:rPr>
              <a:t>3</a:t>
            </a:r>
            <a:endParaRPr>
              <a:solidFill>
                <a:srgbClr val="00FF00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en-IN" sz="6000">
                <a:solidFill>
                  <a:srgbClr val="00FF00"/>
                </a:solidFill>
                <a:latin typeface="Tahoma"/>
                <a:ea typeface="Tahoma"/>
                <a:cs typeface="Tahoma"/>
                <a:sym typeface="Tahoma"/>
              </a:rPr>
              <a:t>CLASSIFICATION OF ELEMENTS AND PERIODICITY IN PROPERTIES</a:t>
            </a:r>
            <a:endParaRPr sz="6000">
              <a:solidFill>
                <a:srgbClr val="00FF0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endParaRPr sz="6000">
              <a:solidFill>
                <a:srgbClr val="00FF0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IN" sz="3600">
                <a:latin typeface="Tahoma"/>
                <a:ea typeface="Tahoma"/>
                <a:cs typeface="Tahoma"/>
                <a:sym typeface="Tahoma"/>
              </a:rPr>
              <a:t>Q) Why do we need to classify elements?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118fd463305ebeae_4"/>
          <p:cNvSpPr txBox="1">
            <a:spLocks noGrp="1"/>
          </p:cNvSpPr>
          <p:nvPr>
            <p:ph type="body" idx="1"/>
          </p:nvPr>
        </p:nvSpPr>
        <p:spPr>
          <a:xfrm>
            <a:off x="121716" y="1"/>
            <a:ext cx="11360700" cy="5715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N" sz="3200" b="1" u="sng">
                <a:solidFill>
                  <a:srgbClr val="00FF00"/>
                </a:solidFill>
                <a:latin typeface="Tahoma"/>
                <a:ea typeface="Tahoma"/>
                <a:cs typeface="Tahoma"/>
                <a:sym typeface="Tahoma"/>
              </a:rPr>
              <a:t>Syllabus</a:t>
            </a:r>
            <a:endParaRPr sz="3200" b="1" u="sng">
              <a:solidFill>
                <a:srgbClr val="00FF0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lvl="0" indent="-4127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Tahoma"/>
              <a:buChar char="●"/>
            </a:pPr>
            <a:r>
              <a:rPr lang="en-IN" sz="29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Earlier classification of elements </a:t>
            </a:r>
            <a:endParaRPr sz="29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lvl="0" indent="-4127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Tahoma"/>
              <a:buChar char="●"/>
            </a:pPr>
            <a:r>
              <a:rPr lang="en-IN" sz="29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Modern periodic table</a:t>
            </a:r>
            <a:endParaRPr sz="29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lvl="0" indent="-4127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Tahoma"/>
              <a:buChar char="●"/>
            </a:pPr>
            <a:r>
              <a:rPr lang="en-IN" sz="29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Nomenclature of elements with atomic number &gt; 100</a:t>
            </a:r>
            <a:endParaRPr sz="29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lvl="0" indent="-412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Tahoma"/>
              <a:buChar char="●"/>
            </a:pPr>
            <a:r>
              <a:rPr lang="en-IN" sz="29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s, p, d and  f block </a:t>
            </a:r>
            <a:endParaRPr sz="29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lvl="0" indent="-4127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Tahoma"/>
              <a:buChar char="●"/>
            </a:pPr>
            <a:r>
              <a:rPr lang="en-IN" sz="29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Identification of periods and groups</a:t>
            </a:r>
            <a:endParaRPr sz="29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lvl="0" indent="-4127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Tahoma"/>
              <a:buChar char="●"/>
            </a:pPr>
            <a:r>
              <a:rPr lang="en-IN" sz="29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Periodic trend in properties of elements </a:t>
            </a:r>
            <a:endParaRPr sz="2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118fd463305ebeae_14"/>
          <p:cNvSpPr txBox="1">
            <a:spLocks noGrp="1"/>
          </p:cNvSpPr>
          <p:nvPr>
            <p:ph type="body" idx="1"/>
          </p:nvPr>
        </p:nvSpPr>
        <p:spPr>
          <a:xfrm>
            <a:off x="415600" y="533048"/>
            <a:ext cx="11360700" cy="5558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45720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Char char="●"/>
            </a:pPr>
            <a:r>
              <a:rPr lang="en-IN" sz="28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Trends in Physical Properties</a:t>
            </a:r>
            <a:endParaRPr sz="28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lvl="0" indent="-406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Char char="●"/>
            </a:pPr>
            <a:r>
              <a:rPr lang="en-IN" sz="28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1)Atomic radii</a:t>
            </a:r>
            <a:endParaRPr sz="28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Char char="●"/>
            </a:pPr>
            <a:r>
              <a:rPr lang="en-IN" sz="28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2)Ionic radius </a:t>
            </a:r>
            <a:endParaRPr sz="28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lvl="0" indent="-406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Char char="●"/>
            </a:pPr>
            <a:r>
              <a:rPr lang="en-IN" sz="28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3)Ionization Enthalpy </a:t>
            </a:r>
            <a:endParaRPr sz="28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Char char="●"/>
            </a:pPr>
            <a:r>
              <a:rPr lang="en-IN" sz="28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4)Electron gain enthalpy  – Electron Affinity </a:t>
            </a:r>
            <a:endParaRPr sz="28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IN" sz="28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5)Electronegativity</a:t>
            </a:r>
            <a:endParaRPr sz="28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IN" sz="28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Periodic trends in chemical properties:</a:t>
            </a:r>
            <a:endParaRPr sz="28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lvl="0" indent="-406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Char char="●"/>
            </a:pPr>
            <a:r>
              <a:rPr lang="en-IN" sz="28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Anomalous Properties of Second Period Elements</a:t>
            </a:r>
            <a:endParaRPr sz="28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Char char="●"/>
            </a:pPr>
            <a:r>
              <a:rPr lang="en-IN" sz="28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Diagonal relationship </a:t>
            </a:r>
            <a:endParaRPr sz="28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lvl="0" indent="-406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Char char="●"/>
            </a:pPr>
            <a:r>
              <a:rPr lang="en-IN" sz="28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Periodic trends and Chemical reactivity</a:t>
            </a:r>
            <a:endParaRPr sz="28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"/>
          <p:cNvSpPr txBox="1">
            <a:spLocks noGrp="1"/>
          </p:cNvSpPr>
          <p:nvPr>
            <p:ph type="body" idx="1"/>
          </p:nvPr>
        </p:nvSpPr>
        <p:spPr>
          <a:xfrm>
            <a:off x="665862" y="647674"/>
            <a:ext cx="10860300" cy="57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IN" sz="2800" b="1" u="sng">
                <a:solidFill>
                  <a:srgbClr val="00FF00"/>
                </a:solidFill>
                <a:latin typeface="Tahoma"/>
                <a:ea typeface="Tahoma"/>
                <a:cs typeface="Tahoma"/>
                <a:sym typeface="Tahoma"/>
              </a:rPr>
              <a:t>EARLIER CLASSIFICATION OF ELEMENTS</a:t>
            </a:r>
            <a:endParaRPr sz="2800" b="1" u="sng">
              <a:solidFill>
                <a:srgbClr val="00FF0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IN" sz="2800" b="1" u="sng">
                <a:solidFill>
                  <a:srgbClr val="F6B26B"/>
                </a:solidFill>
                <a:latin typeface="Tahoma"/>
                <a:ea typeface="Tahoma"/>
                <a:cs typeface="Tahoma"/>
                <a:sym typeface="Tahoma"/>
              </a:rPr>
              <a:t>1</a:t>
            </a:r>
            <a:r>
              <a:rPr lang="en-IN" sz="2800" u="sng">
                <a:solidFill>
                  <a:srgbClr val="F6B26B"/>
                </a:solidFill>
                <a:latin typeface="Tahoma"/>
                <a:ea typeface="Tahoma"/>
                <a:cs typeface="Tahoma"/>
                <a:sym typeface="Tahoma"/>
              </a:rPr>
              <a:t>. </a:t>
            </a:r>
            <a:r>
              <a:rPr lang="en-IN" sz="2800" b="1" u="sng">
                <a:solidFill>
                  <a:srgbClr val="F6B26B"/>
                </a:solidFill>
                <a:latin typeface="Tahoma"/>
                <a:ea typeface="Tahoma"/>
                <a:cs typeface="Tahoma"/>
                <a:sym typeface="Tahoma"/>
              </a:rPr>
              <a:t>Dobereiner’s Law of Triads</a:t>
            </a:r>
            <a:r>
              <a:rPr lang="en-IN" sz="2800" b="1" u="sng">
                <a:latin typeface="Tahoma"/>
                <a:ea typeface="Tahoma"/>
                <a:cs typeface="Tahoma"/>
                <a:sym typeface="Tahoma"/>
              </a:rPr>
              <a:t>:</a:t>
            </a:r>
            <a:endParaRPr sz="2800" u="sng">
              <a:latin typeface="Tahoma"/>
              <a:ea typeface="Tahoma"/>
              <a:cs typeface="Tahoma"/>
              <a:sym typeface="Tahoma"/>
            </a:endParaRPr>
          </a:p>
          <a:p>
            <a:pPr marL="514350" lvl="0" indent="-3365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514350" lvl="0" indent="-3365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514350" lvl="0" indent="-3365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514350" lvl="0" indent="-3365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Char char="•"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He made groups of three elements having similar chemical properties called Triad.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Char char="•"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In Dobereiner triad, atomic weight of middle element is nearly equal to the average atomic weight of first and third element.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Char char="•"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Drawback: All the known elements could not be arranged as triads. 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</p:txBody>
      </p:sp>
      <p:graphicFrame>
        <p:nvGraphicFramePr>
          <p:cNvPr id="81" name="Google Shape;81;p2"/>
          <p:cNvGraphicFramePr/>
          <p:nvPr/>
        </p:nvGraphicFramePr>
        <p:xfrm>
          <a:off x="1280783" y="1616490"/>
          <a:ext cx="6711000" cy="1737400"/>
        </p:xfrm>
        <a:graphic>
          <a:graphicData uri="http://schemas.openxmlformats.org/drawingml/2006/table">
            <a:tbl>
              <a:tblPr firstRow="1" bandRow="1">
                <a:noFill/>
                <a:tableStyleId>{9BC3487C-E144-4DAC-A37C-28E5ADA0D60C}</a:tableStyleId>
              </a:tblPr>
              <a:tblGrid>
                <a:gridCol w="1118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8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8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8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18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185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86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/>
                        <a:t>Element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/>
                        <a:t>Atomic weight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/>
                        <a:t>Element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/>
                        <a:t>Atomic weight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/>
                        <a:t>Element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/>
                        <a:t>Atomic weight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77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/>
                        <a:t>Li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/>
                        <a:t>7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/>
                        <a:t>Ca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/>
                        <a:t>40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/>
                        <a:t>Cl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/>
                        <a:t>35.5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77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/>
                        <a:t>Na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/>
                        <a:t>23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/>
                        <a:t>Sr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/>
                        <a:t>88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/>
                        <a:t>Br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/>
                        <a:t>80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77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/>
                        <a:t>K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/>
                        <a:t>39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/>
                        <a:t>Ba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/>
                        <a:t>137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/>
                        <a:t>I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/>
                        <a:t>127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"/>
          <p:cNvSpPr txBox="1">
            <a:spLocks noGrp="1"/>
          </p:cNvSpPr>
          <p:nvPr>
            <p:ph type="body" idx="1"/>
          </p:nvPr>
        </p:nvSpPr>
        <p:spPr>
          <a:xfrm>
            <a:off x="505716" y="324600"/>
            <a:ext cx="10817400" cy="6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IN" sz="2800" b="1" u="sng">
                <a:solidFill>
                  <a:srgbClr val="F6B26B"/>
                </a:solidFill>
                <a:latin typeface="Tahoma"/>
                <a:ea typeface="Tahoma"/>
                <a:cs typeface="Tahoma"/>
                <a:sym typeface="Tahoma"/>
              </a:rPr>
              <a:t>2. Newland’s law of Octaves</a:t>
            </a:r>
            <a:r>
              <a:rPr lang="en-IN" sz="2800" b="1">
                <a:latin typeface="Tahoma"/>
                <a:ea typeface="Tahoma"/>
                <a:cs typeface="Tahoma"/>
                <a:sym typeface="Tahoma"/>
              </a:rPr>
              <a:t>:</a:t>
            </a:r>
            <a:endParaRPr sz="280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He arranged the elements in the increasing order of their atomic mass and observed that the properties of every 8</a:t>
            </a:r>
            <a:r>
              <a:rPr lang="en-IN" sz="2800" baseline="30000">
                <a:latin typeface="Tahoma"/>
                <a:ea typeface="Tahoma"/>
                <a:cs typeface="Tahoma"/>
                <a:sym typeface="Tahoma"/>
              </a:rPr>
              <a:t>th</a:t>
            </a: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 element was similar to the 1</a:t>
            </a:r>
            <a:r>
              <a:rPr lang="en-IN" sz="2800" baseline="30000">
                <a:latin typeface="Tahoma"/>
                <a:ea typeface="Tahoma"/>
                <a:cs typeface="Tahoma"/>
                <a:sym typeface="Tahoma"/>
              </a:rPr>
              <a:t>st</a:t>
            </a: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 element (like in the case of musical vowels notation).</a:t>
            </a:r>
            <a:endParaRPr sz="280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Drawback: This rule is valid only upto Ca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600" b="1" u="sng">
                <a:solidFill>
                  <a:srgbClr val="F6B26B"/>
                </a:solidFill>
                <a:latin typeface="Tahoma"/>
                <a:ea typeface="Tahoma"/>
                <a:cs typeface="Tahoma"/>
                <a:sym typeface="Tahoma"/>
              </a:rPr>
              <a:t>3)Lother Meyer’s Curve:</a:t>
            </a:r>
            <a:endParaRPr sz="2600" u="sng">
              <a:solidFill>
                <a:srgbClr val="F6B26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IN" sz="2800">
                <a:solidFill>
                  <a:srgbClr val="D9D9D9"/>
                </a:solidFill>
                <a:latin typeface="Tahoma"/>
                <a:ea typeface="Tahoma"/>
                <a:cs typeface="Tahoma"/>
                <a:sym typeface="Tahoma"/>
              </a:rPr>
              <a:t>He plotted a curve between atomic weight and atomic volume of different elements. Elements having similar properties occupy similar position in curve.</a:t>
            </a:r>
            <a:endParaRPr sz="2800">
              <a:solidFill>
                <a:srgbClr val="D9D9D9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graphicFrame>
        <p:nvGraphicFramePr>
          <p:cNvPr id="87" name="Google Shape;87;p3"/>
          <p:cNvGraphicFramePr/>
          <p:nvPr/>
        </p:nvGraphicFramePr>
        <p:xfrm>
          <a:off x="1013855" y="2531426"/>
          <a:ext cx="8043300" cy="1463080"/>
        </p:xfrm>
        <a:graphic>
          <a:graphicData uri="http://schemas.openxmlformats.org/drawingml/2006/table">
            <a:tbl>
              <a:tblPr firstRow="1" bandRow="1">
                <a:noFill/>
                <a:tableStyleId>{BD60C91A-7FE0-4261-827B-015C7BEB1BDB}</a:tableStyleId>
              </a:tblPr>
              <a:tblGrid>
                <a:gridCol w="2421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8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7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7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90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75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545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74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185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/>
                        <a:t>Musical notes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/>
                        <a:t>sa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/>
                        <a:t>re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/>
                        <a:t>ga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/>
                        <a:t>ma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/>
                        <a:t>pa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/>
                        <a:t>dha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/>
                        <a:t>ne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85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/>
                        <a:t>Li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/>
                        <a:t>Be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/>
                        <a:t>B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/>
                        <a:t>C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/>
                        <a:t>N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/>
                        <a:t>O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/>
                        <a:t>F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85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/>
                        <a:t>Na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/>
                        <a:t>Mg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/>
                        <a:t>Al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/>
                        <a:t>Si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/>
                        <a:t>P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/>
                        <a:t>S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/>
                        <a:t>Cl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85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/>
                        <a:t>K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/>
                        <a:t>Ca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"/>
          <p:cNvSpPr txBox="1">
            <a:spLocks noGrp="1"/>
          </p:cNvSpPr>
          <p:nvPr>
            <p:ph type="body" idx="1"/>
          </p:nvPr>
        </p:nvSpPr>
        <p:spPr>
          <a:xfrm>
            <a:off x="0" y="78150"/>
            <a:ext cx="11040900" cy="67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IN" sz="2800" b="1" u="sng">
                <a:solidFill>
                  <a:srgbClr val="F6B26B"/>
                </a:solidFill>
                <a:latin typeface="Tahoma"/>
                <a:ea typeface="Tahoma"/>
                <a:cs typeface="Tahoma"/>
                <a:sym typeface="Tahoma"/>
              </a:rPr>
              <a:t>4. Mendeleev’s periodic table</a:t>
            </a:r>
            <a:r>
              <a:rPr lang="en-IN" sz="2800" b="1">
                <a:latin typeface="Tahoma"/>
                <a:ea typeface="Tahoma"/>
                <a:cs typeface="Tahoma"/>
                <a:sym typeface="Tahoma"/>
              </a:rPr>
              <a:t>:</a:t>
            </a:r>
            <a:endParaRPr sz="2800" b="1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“The physical and chemical properties of elements are the periodic function of their atomic weight.”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IN" sz="2800" i="1" u="sng">
                <a:solidFill>
                  <a:srgbClr val="00FFFF"/>
                </a:solidFill>
                <a:latin typeface="Tahoma"/>
                <a:ea typeface="Tahoma"/>
                <a:cs typeface="Tahoma"/>
                <a:sym typeface="Tahoma"/>
              </a:rPr>
              <a:t>Characteristic of Mendeleev’s periodic table</a:t>
            </a:r>
            <a:r>
              <a:rPr lang="en-IN" sz="2800" b="1">
                <a:latin typeface="Tahoma"/>
                <a:ea typeface="Tahoma"/>
                <a:cs typeface="Tahoma"/>
                <a:sym typeface="Tahoma"/>
              </a:rPr>
              <a:t>:</a:t>
            </a:r>
            <a:endParaRPr sz="2800" b="1">
              <a:latin typeface="Tahoma"/>
              <a:ea typeface="Tahoma"/>
              <a:cs typeface="Tahoma"/>
              <a:sym typeface="Tahoma"/>
            </a:endParaRPr>
          </a:p>
          <a:p>
            <a:pPr marL="228600" lvl="0" indent="-279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Char char="•"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It is based on atomic weight.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228600" lvl="0" indent="-279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Char char="•"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63 elements were known, noble gases were not discovered.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228600" lvl="0" indent="-279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Char char="•"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Gallium and Germanium were not known when Mendeleev presented his periodic table. These elements were named Eka-Aluminium and Eka-Silicon.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IN" sz="2800" i="1" u="sng">
                <a:solidFill>
                  <a:srgbClr val="00FFFF"/>
                </a:solidFill>
                <a:latin typeface="Tahoma"/>
                <a:ea typeface="Tahoma"/>
                <a:cs typeface="Tahoma"/>
                <a:sym typeface="Tahoma"/>
              </a:rPr>
              <a:t>Demerits of Mendeleef’s periodic table:</a:t>
            </a:r>
            <a:endParaRPr sz="2800" i="1" u="sng">
              <a:solidFill>
                <a:srgbClr val="00FFFF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514350" lvl="0" indent="-5651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AutoNum type="arabicPeriod"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Position of hydrogen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514350" lvl="0" indent="-5651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AutoNum type="arabicPeriod"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Position of isotopes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514350" lvl="0" indent="-5651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AutoNum type="arabicPeriod"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Anamalous pairs of elements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800"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"/>
          <p:cNvSpPr txBox="1">
            <a:spLocks noGrp="1"/>
          </p:cNvSpPr>
          <p:nvPr>
            <p:ph type="body" idx="1"/>
          </p:nvPr>
        </p:nvSpPr>
        <p:spPr>
          <a:xfrm>
            <a:off x="225775" y="130250"/>
            <a:ext cx="11240700" cy="654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IN" sz="2800" b="1" u="sng">
                <a:solidFill>
                  <a:srgbClr val="00FF00"/>
                </a:solidFill>
                <a:latin typeface="Tahoma"/>
                <a:ea typeface="Tahoma"/>
                <a:cs typeface="Tahoma"/>
                <a:sym typeface="Tahoma"/>
              </a:rPr>
              <a:t>5. Modern Periodic table: </a:t>
            </a:r>
            <a:endParaRPr sz="2800" b="1" u="sng">
              <a:solidFill>
                <a:srgbClr val="00FF0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28600" lvl="0" indent="-254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Char char="•"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 Henry Moseley work on the X-ray spectra of the elements reveals that atomic number is a more fundamental property than atomic mass.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228600" lvl="0" indent="-254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Tahoma"/>
              <a:buChar char="•"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Plot a graph √v  vs atomic mass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228600" lvl="0" indent="-254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Char char="•"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The modern periodic law as “The physical and chemical properties of the elements are periodic functions of their atomic numbers”.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45720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Tahoma"/>
              <a:buChar char="•"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7 horizontal rows (period) and 18 vertical columns (groups).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228600" lvl="0" indent="-254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Char char="•"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The first period contains 2 elements. The subsequent periods consists of 8, 8, 18, 18, 32 and 32 elements respectively.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228600" lvl="0" indent="-254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Char char="•"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Fourteen elements are contain both sixth and seventh periods i.e., lanthanoids and actinoids respectively are placed in separate panels at the bottom.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8204" y="163175"/>
            <a:ext cx="9661352" cy="6359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41a0091444936ad8_5"/>
          <p:cNvSpPr txBox="1">
            <a:spLocks noGrp="1"/>
          </p:cNvSpPr>
          <p:nvPr>
            <p:ph type="body" idx="1"/>
          </p:nvPr>
        </p:nvSpPr>
        <p:spPr>
          <a:xfrm>
            <a:off x="415650" y="599175"/>
            <a:ext cx="11360700" cy="5492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IN" sz="2800" b="1" u="sng">
                <a:solidFill>
                  <a:srgbClr val="00FF00"/>
                </a:solidFill>
                <a:latin typeface="Tahoma"/>
                <a:ea typeface="Tahoma"/>
                <a:cs typeface="Tahoma"/>
                <a:sym typeface="Tahoma"/>
              </a:rPr>
              <a:t>Elements</a:t>
            </a: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:</a:t>
            </a:r>
            <a:endParaRPr sz="280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1. Metal 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Eg:Na,K,Mg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2. Non-metal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Eg:C,O,N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3. Metalloids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Eg:Si,Ge,As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0"/>
          <p:cNvSpPr txBox="1">
            <a:spLocks noGrp="1"/>
          </p:cNvSpPr>
          <p:nvPr>
            <p:ph type="body" idx="1"/>
          </p:nvPr>
        </p:nvSpPr>
        <p:spPr>
          <a:xfrm>
            <a:off x="156300" y="50"/>
            <a:ext cx="112737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IN" sz="2800" b="1" u="sng">
                <a:solidFill>
                  <a:srgbClr val="00FF00"/>
                </a:solidFill>
                <a:latin typeface="Tahoma"/>
                <a:ea typeface="Tahoma"/>
                <a:cs typeface="Tahoma"/>
                <a:sym typeface="Tahoma"/>
              </a:rPr>
              <a:t>NOMENCLATURE OF ELEMENTS WITH ATOMIC NUMBER &gt; 100</a:t>
            </a:r>
            <a:endParaRPr sz="2800" u="sng">
              <a:solidFill>
                <a:srgbClr val="00FF0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113" name="Google Shape;113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0" y="1339475"/>
            <a:ext cx="7203124" cy="5166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9317" y="1"/>
            <a:ext cx="8553376" cy="659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d68e4cb6b7ab5c9_0"/>
          <p:cNvSpPr txBox="1">
            <a:spLocks noGrp="1"/>
          </p:cNvSpPr>
          <p:nvPr>
            <p:ph type="body" idx="1"/>
          </p:nvPr>
        </p:nvSpPr>
        <p:spPr>
          <a:xfrm>
            <a:off x="81998" y="314761"/>
            <a:ext cx="11360700" cy="5873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800" b="1" u="sng">
                <a:solidFill>
                  <a:srgbClr val="00FF00"/>
                </a:solidFill>
                <a:latin typeface="Tahoma"/>
                <a:ea typeface="Tahoma"/>
                <a:cs typeface="Tahoma"/>
                <a:sym typeface="Tahoma"/>
              </a:rPr>
              <a:t>s, p, d and  f block </a:t>
            </a:r>
            <a:endParaRPr sz="2800" b="1" u="sng">
              <a:solidFill>
                <a:srgbClr val="00FF0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 The s- and p- block elements are called main group elements or representative elements.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IN" sz="2800" b="1" u="sng">
                <a:solidFill>
                  <a:srgbClr val="FF990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IN" sz="2800" b="1" u="sng">
                <a:solidFill>
                  <a:srgbClr val="00FF00"/>
                </a:solidFill>
                <a:latin typeface="Tahoma"/>
                <a:ea typeface="Tahoma"/>
                <a:cs typeface="Tahoma"/>
                <a:sym typeface="Tahoma"/>
              </a:rPr>
              <a:t>s- block elements</a:t>
            </a:r>
            <a:r>
              <a:rPr lang="en-IN" sz="2800">
                <a:solidFill>
                  <a:srgbClr val="00FF00"/>
                </a:solidFill>
                <a:latin typeface="Tahoma"/>
                <a:ea typeface="Tahoma"/>
                <a:cs typeface="Tahoma"/>
                <a:sym typeface="Tahoma"/>
              </a:rPr>
              <a:t>: </a:t>
            </a:r>
            <a:endParaRPr sz="2800">
              <a:solidFill>
                <a:srgbClr val="00FF0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• Group-1 (Alkali metals) and Group-2 elements (Alkaline earth metals)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 • Electropositive and highly reactive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 • Fixed oxidation state (1st group +1, and 2nd group +2)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 • All are metals 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• GEC is ns</a:t>
            </a:r>
            <a:r>
              <a:rPr lang="en-IN" sz="2800" baseline="30000">
                <a:latin typeface="Tahoma"/>
                <a:ea typeface="Tahoma"/>
                <a:cs typeface="Tahoma"/>
                <a:sym typeface="Tahoma"/>
              </a:rPr>
              <a:t>1-2</a:t>
            </a:r>
            <a:endParaRPr sz="2800" baseline="30000"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d68e4cb6b7ab5c9_5"/>
          <p:cNvSpPr txBox="1">
            <a:spLocks noGrp="1"/>
          </p:cNvSpPr>
          <p:nvPr>
            <p:ph type="body" idx="1"/>
          </p:nvPr>
        </p:nvSpPr>
        <p:spPr>
          <a:xfrm>
            <a:off x="415600" y="369048"/>
            <a:ext cx="11360700" cy="5722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800" b="1" u="sng">
                <a:solidFill>
                  <a:srgbClr val="00FF00"/>
                </a:solidFill>
                <a:latin typeface="Tahoma"/>
                <a:ea typeface="Tahoma"/>
                <a:cs typeface="Tahoma"/>
                <a:sym typeface="Tahoma"/>
              </a:rPr>
              <a:t>p- Block elements: </a:t>
            </a:r>
            <a:endParaRPr sz="2800" b="1" u="sng">
              <a:solidFill>
                <a:srgbClr val="00FF0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• They belongs to group- 13 to 18.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 • General electronic configuration is ns</a:t>
            </a:r>
            <a:r>
              <a:rPr lang="en-IN" sz="2800" baseline="30000">
                <a:latin typeface="Tahoma"/>
                <a:ea typeface="Tahoma"/>
                <a:cs typeface="Tahoma"/>
                <a:sym typeface="Tahoma"/>
              </a:rPr>
              <a:t>2</a:t>
            </a: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 np</a:t>
            </a:r>
            <a:r>
              <a:rPr lang="en-IN" sz="2800" baseline="30000">
                <a:latin typeface="Tahoma"/>
                <a:ea typeface="Tahoma"/>
                <a:cs typeface="Tahoma"/>
                <a:sym typeface="Tahoma"/>
              </a:rPr>
              <a:t>1-6</a:t>
            </a:r>
            <a:endParaRPr sz="2800" baseline="300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 • Contains metals, non metals and metalloids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 • Contains solids, liquid and gases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d68e4cb6b7ab5c9_10"/>
          <p:cNvSpPr txBox="1">
            <a:spLocks noGrp="1"/>
          </p:cNvSpPr>
          <p:nvPr>
            <p:ph type="body" idx="1"/>
          </p:nvPr>
        </p:nvSpPr>
        <p:spPr>
          <a:xfrm>
            <a:off x="415650" y="416878"/>
            <a:ext cx="11360700" cy="5490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800" b="1" u="sng">
                <a:solidFill>
                  <a:srgbClr val="00FF00"/>
                </a:solidFill>
                <a:latin typeface="Tahoma"/>
                <a:ea typeface="Tahoma"/>
                <a:cs typeface="Tahoma"/>
                <a:sym typeface="Tahoma"/>
              </a:rPr>
              <a:t>d- block elements</a:t>
            </a: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: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 • Group 3 to 12 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• Also known as Transition elements (Gradual conversion from metallic character to nonmetallic character)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 • Various oxidation state and forms coloured compounds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 • Used as catalysts and forms alloys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 • General electronic configuration (n-1)d</a:t>
            </a:r>
            <a:r>
              <a:rPr lang="en-IN" sz="2800" baseline="30000">
                <a:latin typeface="Tahoma"/>
                <a:ea typeface="Tahoma"/>
                <a:cs typeface="Tahoma"/>
                <a:sym typeface="Tahoma"/>
              </a:rPr>
              <a:t>1-10</a:t>
            </a: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 ns</a:t>
            </a:r>
            <a:r>
              <a:rPr lang="en-IN" sz="2800" baseline="30000">
                <a:latin typeface="Tahoma"/>
                <a:ea typeface="Tahoma"/>
                <a:cs typeface="Tahoma"/>
                <a:sym typeface="Tahoma"/>
              </a:rPr>
              <a:t>0-2 .</a:t>
            </a:r>
            <a:endParaRPr sz="2800" baseline="30000"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d68e4cb6b7ab5c9_15"/>
          <p:cNvSpPr txBox="1">
            <a:spLocks noGrp="1"/>
          </p:cNvSpPr>
          <p:nvPr>
            <p:ph type="body" idx="1"/>
          </p:nvPr>
        </p:nvSpPr>
        <p:spPr>
          <a:xfrm>
            <a:off x="0" y="-1"/>
            <a:ext cx="11360700" cy="6447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800" b="1" u="sng">
                <a:solidFill>
                  <a:srgbClr val="00FF00"/>
                </a:solidFill>
                <a:latin typeface="Tahoma"/>
                <a:ea typeface="Tahoma"/>
                <a:cs typeface="Tahoma"/>
                <a:sym typeface="Tahoma"/>
              </a:rPr>
              <a:t>f block elements: </a:t>
            </a:r>
            <a:endParaRPr sz="2800" b="1" u="sng">
              <a:solidFill>
                <a:srgbClr val="00FF0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• Two series 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Lanthanoids:14 elements from 6th period: Ce(58) – Lu(71) :Coming after Lanthanum 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 Actinoids: 14 elements from 7th period: Th(90) – Lr(103) : Coming after Actinium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 • Also known as Inner transition elements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 • Rare earth elements and radioactive elements 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• Elements after Uranium is known as Transuranium elements 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• GEC is (n-2)f</a:t>
            </a:r>
            <a:r>
              <a:rPr lang="en-IN" sz="2800" baseline="30000">
                <a:latin typeface="Tahoma"/>
                <a:ea typeface="Tahoma"/>
                <a:cs typeface="Tahoma"/>
                <a:sym typeface="Tahoma"/>
              </a:rPr>
              <a:t>1-14</a:t>
            </a: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(n-1)d</a:t>
            </a:r>
            <a:r>
              <a:rPr lang="en-IN" sz="2800" baseline="30000">
                <a:latin typeface="Tahoma"/>
                <a:ea typeface="Tahoma"/>
                <a:cs typeface="Tahoma"/>
                <a:sym typeface="Tahoma"/>
              </a:rPr>
              <a:t>0-1</a:t>
            </a: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ns</a:t>
            </a:r>
            <a:r>
              <a:rPr lang="en-IN" sz="2800" baseline="30000">
                <a:latin typeface="Tahoma"/>
                <a:ea typeface="Tahoma"/>
                <a:cs typeface="Tahoma"/>
                <a:sym typeface="Tahoma"/>
              </a:rPr>
              <a:t>2</a:t>
            </a:r>
            <a:endParaRPr sz="2800" baseline="30000"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2edfbf729da6a53_4"/>
          <p:cNvSpPr txBox="1">
            <a:spLocks noGrp="1"/>
          </p:cNvSpPr>
          <p:nvPr>
            <p:ph type="body" idx="1"/>
          </p:nvPr>
        </p:nvSpPr>
        <p:spPr>
          <a:xfrm>
            <a:off x="285394" y="182357"/>
            <a:ext cx="11360700" cy="5761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IN" sz="2800" b="1">
                <a:solidFill>
                  <a:srgbClr val="00FF00"/>
                </a:solidFill>
                <a:latin typeface="Tahoma"/>
                <a:ea typeface="Tahoma"/>
                <a:cs typeface="Tahoma"/>
                <a:sym typeface="Tahoma"/>
              </a:rPr>
              <a:t>Identification of periods and groups</a:t>
            </a:r>
            <a:r>
              <a:rPr lang="en-IN" sz="2800" b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:</a:t>
            </a:r>
            <a:endParaRPr sz="28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IN" sz="28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Period number = Highest ‘n’ value</a:t>
            </a:r>
            <a:endParaRPr sz="28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IN" sz="28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Block: last  electron   entered subshell</a:t>
            </a:r>
            <a:endParaRPr sz="28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IN" sz="2800" b="1">
                <a:solidFill>
                  <a:srgbClr val="00FF00"/>
                </a:solidFill>
                <a:latin typeface="Tahoma"/>
                <a:ea typeface="Tahoma"/>
                <a:cs typeface="Tahoma"/>
                <a:sym typeface="Tahoma"/>
              </a:rPr>
              <a:t>Group number</a:t>
            </a:r>
            <a:endParaRPr sz="2800">
              <a:solidFill>
                <a:srgbClr val="00FF0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IN" sz="28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s-block: number of electrons in the last ‘s’ subshell</a:t>
            </a:r>
            <a:endParaRPr sz="28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IN" sz="28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p-block: 12 + last ‘p’ subshell electron</a:t>
            </a:r>
            <a:endParaRPr sz="28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IN" sz="28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d-block: ns+(n –1)d electron</a:t>
            </a:r>
            <a:endParaRPr sz="28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IN" sz="28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f-block: 3rd   grp</a:t>
            </a:r>
            <a:endParaRPr sz="28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41a0091444936ad8_10"/>
          <p:cNvSpPr txBox="1">
            <a:spLocks noGrp="1"/>
          </p:cNvSpPr>
          <p:nvPr>
            <p:ph type="title"/>
          </p:nvPr>
        </p:nvSpPr>
        <p:spPr>
          <a:xfrm>
            <a:off x="272084" y="237994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IN" sz="2800" b="1" u="sng">
                <a:solidFill>
                  <a:srgbClr val="00FF00"/>
                </a:solidFill>
                <a:latin typeface="Tahoma"/>
                <a:ea typeface="Tahoma"/>
                <a:cs typeface="Tahoma"/>
                <a:sym typeface="Tahoma"/>
              </a:rPr>
              <a:t>PERIODIC TREND IN PROPERTIES OF ELEMENTS </a:t>
            </a:r>
            <a:endParaRPr sz="2800" b="1" u="sng">
              <a:solidFill>
                <a:srgbClr val="00FF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9" name="Google Shape;149;g41a0091444936ad8_10"/>
          <p:cNvSpPr txBox="1">
            <a:spLocks noGrp="1"/>
          </p:cNvSpPr>
          <p:nvPr>
            <p:ph type="body" idx="1"/>
          </p:nvPr>
        </p:nvSpPr>
        <p:spPr>
          <a:xfrm>
            <a:off x="181138" y="1458479"/>
            <a:ext cx="113607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IN" sz="2800" b="1" u="sng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Trends in Physical Properties</a:t>
            </a:r>
            <a:endParaRPr sz="2800" b="1" u="sng">
              <a:solidFill>
                <a:srgbClr val="FFFFFF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800" b="1" u="sng">
              <a:solidFill>
                <a:srgbClr val="FFFFFF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IN" sz="2800" b="1">
                <a:solidFill>
                  <a:srgbClr val="00FF00"/>
                </a:solidFill>
                <a:latin typeface="Tahoma"/>
                <a:ea typeface="Tahoma"/>
                <a:cs typeface="Tahoma"/>
                <a:sym typeface="Tahoma"/>
              </a:rPr>
              <a:t>1)Atomic radii</a:t>
            </a: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:Distance between outermost shell and centre of nucleus.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 Three types of atomic radius 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 (a) covalent radius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 (b) Vander Waal’s radius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 (c) Metallic crystal radius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2"/>
          <p:cNvSpPr txBox="1">
            <a:spLocks noGrp="1"/>
          </p:cNvSpPr>
          <p:nvPr>
            <p:ph type="body" idx="1"/>
          </p:nvPr>
        </p:nvSpPr>
        <p:spPr>
          <a:xfrm>
            <a:off x="640080" y="530352"/>
            <a:ext cx="10945368" cy="5920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IN" sz="2800" b="1" i="1" u="sng">
                <a:solidFill>
                  <a:srgbClr val="00FFFF"/>
                </a:solidFill>
                <a:latin typeface="Tahoma"/>
                <a:ea typeface="Tahoma"/>
                <a:cs typeface="Tahoma"/>
                <a:sym typeface="Tahoma"/>
              </a:rPr>
              <a:t>Covalent radius</a:t>
            </a: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: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Half of the distance between the centre of nucleic of two atoms bonded by single covalent bond.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155" name="Google Shape;155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61175" y="2685050"/>
            <a:ext cx="4098725" cy="3253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3"/>
          <p:cNvSpPr txBox="1">
            <a:spLocks noGrp="1"/>
          </p:cNvSpPr>
          <p:nvPr>
            <p:ph type="body" idx="1"/>
          </p:nvPr>
        </p:nvSpPr>
        <p:spPr>
          <a:xfrm>
            <a:off x="615142" y="714894"/>
            <a:ext cx="10856422" cy="56360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IN" sz="2800" b="1" i="1" u="sng">
                <a:solidFill>
                  <a:srgbClr val="00FFFF"/>
                </a:solidFill>
                <a:latin typeface="Tahoma"/>
                <a:ea typeface="Tahoma"/>
                <a:cs typeface="Tahoma"/>
                <a:sym typeface="Tahoma"/>
              </a:rPr>
              <a:t>Vander Waal’s Radius</a:t>
            </a: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: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Half of the inter nuclear distance between the two non bonded atoms of two neighbouring molecules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4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4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4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4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4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1200"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161" name="Google Shape;161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99550" y="3324225"/>
            <a:ext cx="5531550" cy="2233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41a0091444936ad8_15"/>
          <p:cNvSpPr txBox="1">
            <a:spLocks noGrp="1"/>
          </p:cNvSpPr>
          <p:nvPr>
            <p:ph type="body" idx="1"/>
          </p:nvPr>
        </p:nvSpPr>
        <p:spPr>
          <a:xfrm>
            <a:off x="415600" y="607873"/>
            <a:ext cx="11360700" cy="5484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IN" sz="2800" b="1" u="sng">
                <a:solidFill>
                  <a:srgbClr val="00FFFF"/>
                </a:solidFill>
                <a:latin typeface="Tahoma"/>
                <a:ea typeface="Tahoma"/>
                <a:cs typeface="Tahoma"/>
                <a:sym typeface="Tahoma"/>
              </a:rPr>
              <a:t>Metallic Radius</a:t>
            </a:r>
            <a:r>
              <a:rPr lang="en-IN">
                <a:latin typeface="Tahoma"/>
                <a:ea typeface="Tahoma"/>
                <a:cs typeface="Tahoma"/>
                <a:sym typeface="Tahoma"/>
              </a:rPr>
              <a:t>:</a:t>
            </a:r>
            <a:endParaRPr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Half of the distance between centres of nucleic of two atoms of metal held together by metallic bond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1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1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1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1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1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IN" sz="2800" baseline="30000">
                <a:latin typeface="Noto Sans Symbols"/>
                <a:ea typeface="Noto Sans Symbols"/>
                <a:cs typeface="Noto Sans Symbols"/>
                <a:sym typeface="Noto Sans Symbols"/>
              </a:rPr>
              <a:t>γ</a:t>
            </a:r>
            <a:r>
              <a:rPr lang="en-IN" sz="2800" b="1">
                <a:latin typeface="Tahoma"/>
                <a:ea typeface="Tahoma"/>
                <a:cs typeface="Tahoma"/>
                <a:sym typeface="Tahoma"/>
              </a:rPr>
              <a:t>vander </a:t>
            </a:r>
            <a:r>
              <a:rPr lang="en-IN" sz="2800" b="1" baseline="30000">
                <a:latin typeface="Tahoma"/>
                <a:ea typeface="Tahoma"/>
                <a:cs typeface="Tahoma"/>
                <a:sym typeface="Tahoma"/>
              </a:rPr>
              <a:t>&gt;</a:t>
            </a:r>
            <a:r>
              <a:rPr lang="en-IN" sz="2800" b="1" baseline="30000">
                <a:latin typeface="Noto Sans Symbols"/>
                <a:ea typeface="Noto Sans Symbols"/>
                <a:cs typeface="Noto Sans Symbols"/>
                <a:sym typeface="Noto Sans Symbols"/>
              </a:rPr>
              <a:t> </a:t>
            </a:r>
            <a:r>
              <a:rPr lang="en-IN" sz="2800" baseline="30000">
                <a:latin typeface="Noto Sans Symbols"/>
                <a:ea typeface="Noto Sans Symbols"/>
                <a:cs typeface="Noto Sans Symbols"/>
                <a:sym typeface="Noto Sans Symbols"/>
              </a:rPr>
              <a:t>γ</a:t>
            </a:r>
            <a:r>
              <a:rPr lang="en-IN" sz="2800" b="1">
                <a:latin typeface="Tahoma"/>
                <a:ea typeface="Tahoma"/>
                <a:cs typeface="Tahoma"/>
                <a:sym typeface="Tahoma"/>
              </a:rPr>
              <a:t>metallic </a:t>
            </a:r>
            <a:r>
              <a:rPr lang="en-IN" sz="2800" b="1" baseline="30000">
                <a:latin typeface="Tahoma"/>
                <a:ea typeface="Tahoma"/>
                <a:cs typeface="Tahoma"/>
                <a:sym typeface="Tahoma"/>
              </a:rPr>
              <a:t>&gt; </a:t>
            </a:r>
            <a:r>
              <a:rPr lang="en-IN" sz="2800" baseline="30000">
                <a:latin typeface="Noto Sans Symbols"/>
                <a:ea typeface="Noto Sans Symbols"/>
                <a:cs typeface="Noto Sans Symbols"/>
                <a:sym typeface="Noto Sans Symbols"/>
              </a:rPr>
              <a:t>γ</a:t>
            </a:r>
            <a:r>
              <a:rPr lang="en-IN" sz="2800" b="1">
                <a:latin typeface="Tahoma"/>
                <a:ea typeface="Tahoma"/>
                <a:cs typeface="Tahoma"/>
                <a:sym typeface="Tahoma"/>
              </a:rPr>
              <a:t>covalent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1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167" name="Google Shape;167;g41a0091444936ad8_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55473" y="2683291"/>
            <a:ext cx="5320825" cy="2874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41a0091444936ad8_21"/>
          <p:cNvSpPr txBox="1">
            <a:spLocks noGrp="1"/>
          </p:cNvSpPr>
          <p:nvPr>
            <p:ph type="body" idx="1"/>
          </p:nvPr>
        </p:nvSpPr>
        <p:spPr>
          <a:xfrm>
            <a:off x="-3" y="-2"/>
            <a:ext cx="12192000" cy="6684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rPr lang="en-IN" sz="2800" i="1" u="sng">
                <a:solidFill>
                  <a:srgbClr val="00FFFF"/>
                </a:solidFill>
                <a:latin typeface="Tahoma"/>
                <a:ea typeface="Tahoma"/>
                <a:cs typeface="Tahoma"/>
                <a:sym typeface="Tahoma"/>
              </a:rPr>
              <a:t>Periodic variation of atomic size</a:t>
            </a:r>
            <a:r>
              <a:rPr lang="en-IN" sz="2800" b="1">
                <a:latin typeface="Tahoma"/>
                <a:ea typeface="Tahoma"/>
                <a:cs typeface="Tahoma"/>
                <a:sym typeface="Tahoma"/>
              </a:rPr>
              <a:t>: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228600" lvl="0" indent="-2413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IN" sz="2800" b="1">
                <a:latin typeface="Tahoma"/>
                <a:ea typeface="Tahoma"/>
                <a:cs typeface="Tahoma"/>
                <a:sym typeface="Tahoma"/>
              </a:rPr>
              <a:t>Across a period:  </a:t>
            </a: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It decreases from left to right in a period as nuclear charge increases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Eg: Li &gt; Be &gt; B &gt; C &gt; N &gt; O &gt; F &lt; Ne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228600" lvl="0" indent="-2413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IN" sz="2800" b="1">
                <a:latin typeface="Tahoma"/>
                <a:ea typeface="Tahoma"/>
                <a:cs typeface="Tahoma"/>
                <a:sym typeface="Tahoma"/>
              </a:rPr>
              <a:t>In a group: </a:t>
            </a: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It increases from top to bottom in a group as number of shell increases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Eg: Li &lt; Na &lt; K &lt; Rb &lt; Cs</a:t>
            </a:r>
            <a:endParaRPr sz="2800" b="1">
              <a:solidFill>
                <a:srgbClr val="FF990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800" b="1">
                <a:solidFill>
                  <a:srgbClr val="00FF00"/>
                </a:solidFill>
                <a:latin typeface="Tahoma"/>
                <a:ea typeface="Tahoma"/>
                <a:cs typeface="Tahoma"/>
                <a:sym typeface="Tahoma"/>
              </a:rPr>
              <a:t>2)</a:t>
            </a:r>
            <a:r>
              <a:rPr lang="en-IN" sz="2800" b="1" u="sng">
                <a:solidFill>
                  <a:srgbClr val="00FF00"/>
                </a:solidFill>
                <a:latin typeface="Tahoma"/>
                <a:ea typeface="Tahoma"/>
                <a:cs typeface="Tahoma"/>
                <a:sym typeface="Tahoma"/>
              </a:rPr>
              <a:t>Ionic radius </a:t>
            </a:r>
            <a:endParaRPr sz="2800" b="1" u="sng">
              <a:solidFill>
                <a:srgbClr val="00FF0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IN" sz="2800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The ionic radii can be estimated by measuring the distances between cations and anions in ionic crystals.</a:t>
            </a:r>
            <a:endParaRPr sz="2800">
              <a:solidFill>
                <a:srgbClr val="FFFFFF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IN" sz="2800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Note:I</a:t>
            </a:r>
            <a:r>
              <a:rPr lang="en-IN" sz="2800" baseline="30000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+</a:t>
            </a:r>
            <a:r>
              <a:rPr lang="en-IN" sz="2800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&lt; I &lt;I</a:t>
            </a:r>
            <a:r>
              <a:rPr lang="en-IN" sz="2800" baseline="30000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-</a:t>
            </a:r>
            <a:endParaRPr sz="2800" baseline="30000">
              <a:solidFill>
                <a:srgbClr val="FFFFFF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2800" baseline="30000">
              <a:solidFill>
                <a:srgbClr val="FFFFF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4"/>
          <p:cNvSpPr txBox="1">
            <a:spLocks noGrp="1"/>
          </p:cNvSpPr>
          <p:nvPr>
            <p:ph type="body" idx="1"/>
          </p:nvPr>
        </p:nvSpPr>
        <p:spPr>
          <a:xfrm>
            <a:off x="187750" y="232050"/>
            <a:ext cx="11841600" cy="6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IN" sz="2800" b="1">
                <a:solidFill>
                  <a:srgbClr val="00FF00"/>
                </a:solidFill>
                <a:latin typeface="Tahoma"/>
                <a:ea typeface="Tahoma"/>
                <a:cs typeface="Tahoma"/>
                <a:sym typeface="Tahoma"/>
              </a:rPr>
              <a:t>Isoelectronic species</a:t>
            </a:r>
            <a:r>
              <a:rPr lang="en-IN" sz="2800" b="1">
                <a:latin typeface="Tahoma"/>
                <a:ea typeface="Tahoma"/>
                <a:cs typeface="Tahoma"/>
                <a:sym typeface="Tahoma"/>
              </a:rPr>
              <a:t>: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Char char="•"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These are atom and ions which contain the same number of electrons.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Char char="•"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Variation of ionic radius among iso electronic species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Eg: Mg</a:t>
            </a:r>
            <a:r>
              <a:rPr lang="en-IN" sz="2800" baseline="30000">
                <a:latin typeface="Tahoma"/>
                <a:ea typeface="Tahoma"/>
                <a:cs typeface="Tahoma"/>
                <a:sym typeface="Tahoma"/>
              </a:rPr>
              <a:t>2+</a:t>
            </a: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 &lt; Na</a:t>
            </a:r>
            <a:r>
              <a:rPr lang="en-IN" sz="2800" baseline="30000">
                <a:latin typeface="Tahoma"/>
                <a:ea typeface="Tahoma"/>
                <a:cs typeface="Tahoma"/>
                <a:sym typeface="Tahoma"/>
              </a:rPr>
              <a:t>+</a:t>
            </a: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 &lt; F</a:t>
            </a:r>
            <a:r>
              <a:rPr lang="en-IN" sz="2800" baseline="30000">
                <a:latin typeface="Tahoma"/>
                <a:ea typeface="Tahoma"/>
                <a:cs typeface="Tahoma"/>
                <a:sym typeface="Tahoma"/>
              </a:rPr>
              <a:t>-</a:t>
            </a: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 &lt; O</a:t>
            </a:r>
            <a:r>
              <a:rPr lang="en-IN" sz="2800" baseline="30000">
                <a:latin typeface="Tahoma"/>
                <a:ea typeface="Tahoma"/>
                <a:cs typeface="Tahoma"/>
                <a:sym typeface="Tahoma"/>
              </a:rPr>
              <a:t>2-</a:t>
            </a: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 &lt; N</a:t>
            </a:r>
            <a:r>
              <a:rPr lang="en-IN" sz="2800" baseline="30000">
                <a:latin typeface="Tahoma"/>
                <a:ea typeface="Tahoma"/>
                <a:cs typeface="Tahoma"/>
                <a:sym typeface="Tahoma"/>
              </a:rPr>
              <a:t>3-</a:t>
            </a:r>
            <a:endParaRPr sz="2800" baseline="300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 baseline="300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IN" sz="2800" b="1">
                <a:solidFill>
                  <a:srgbClr val="00FF00"/>
                </a:solidFill>
                <a:latin typeface="Tahoma"/>
                <a:ea typeface="Tahoma"/>
                <a:cs typeface="Tahoma"/>
                <a:sym typeface="Tahoma"/>
              </a:rPr>
              <a:t>Screening effect (</a:t>
            </a:r>
            <a:r>
              <a:rPr lang="en-IN" sz="2800">
                <a:solidFill>
                  <a:srgbClr val="00FF00"/>
                </a:solidFill>
                <a:latin typeface="Tahoma"/>
                <a:ea typeface="Tahoma"/>
                <a:cs typeface="Tahoma"/>
                <a:sym typeface="Tahoma"/>
              </a:rPr>
              <a:t>σ)</a:t>
            </a:r>
            <a:r>
              <a:rPr lang="en-IN" sz="2800" b="1">
                <a:solidFill>
                  <a:srgbClr val="00FF00"/>
                </a:solidFill>
                <a:latin typeface="Tahoma"/>
                <a:ea typeface="Tahoma"/>
                <a:cs typeface="Tahoma"/>
                <a:sym typeface="Tahoma"/>
              </a:rPr>
              <a:t>  and effective nuclear charge (Z</a:t>
            </a:r>
            <a:r>
              <a:rPr lang="en-IN" sz="2800" b="1" baseline="-25000">
                <a:solidFill>
                  <a:srgbClr val="00FF00"/>
                </a:solidFill>
                <a:latin typeface="Tahoma"/>
                <a:ea typeface="Tahoma"/>
                <a:cs typeface="Tahoma"/>
                <a:sym typeface="Tahoma"/>
              </a:rPr>
              <a:t>eff</a:t>
            </a:r>
            <a:r>
              <a:rPr lang="en-IN" sz="2800" b="1">
                <a:solidFill>
                  <a:srgbClr val="00FF00"/>
                </a:solidFill>
                <a:latin typeface="Tahoma"/>
                <a:ea typeface="Tahoma"/>
                <a:cs typeface="Tahoma"/>
                <a:sym typeface="Tahoma"/>
              </a:rPr>
              <a:t>):</a:t>
            </a:r>
            <a:endParaRPr sz="2800">
              <a:solidFill>
                <a:srgbClr val="00FF0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Char char="•"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The decrease in force of attraction on valence e</a:t>
            </a:r>
            <a:r>
              <a:rPr lang="en-IN" sz="2800" baseline="30000">
                <a:latin typeface="Tahoma"/>
                <a:ea typeface="Tahoma"/>
                <a:cs typeface="Tahoma"/>
                <a:sym typeface="Tahoma"/>
              </a:rPr>
              <a:t>-</a:t>
            </a: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 due to inner shell e</a:t>
            </a:r>
            <a:r>
              <a:rPr lang="en-IN" sz="2800" baseline="30000">
                <a:latin typeface="Tahoma"/>
                <a:ea typeface="Tahoma"/>
                <a:cs typeface="Tahoma"/>
                <a:sym typeface="Tahoma"/>
              </a:rPr>
              <a:t>-</a:t>
            </a: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 is called screening effect or shielding effect.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Screening of subshell: s &gt; p &gt; d &gt; f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Char char="•"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Due to screening effect valence shell e</a:t>
            </a:r>
            <a:r>
              <a:rPr lang="en-IN" sz="2800" baseline="30000">
                <a:latin typeface="Tahoma"/>
                <a:ea typeface="Tahoma"/>
                <a:cs typeface="Tahoma"/>
                <a:sym typeface="Tahoma"/>
              </a:rPr>
              <a:t>-</a:t>
            </a: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 experiences less force of attraction exerted by nucleus (i.e., total attraction force experienced by valence e</a:t>
            </a:r>
            <a:r>
              <a:rPr lang="en-IN" sz="2800" baseline="30000">
                <a:latin typeface="Tahoma"/>
                <a:ea typeface="Tahoma"/>
                <a:cs typeface="Tahoma"/>
                <a:sym typeface="Tahoma"/>
              </a:rPr>
              <a:t>-</a:t>
            </a: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 is called Z</a:t>
            </a:r>
            <a:r>
              <a:rPr lang="en-IN" sz="2800" baseline="-25000">
                <a:latin typeface="Tahoma"/>
                <a:ea typeface="Tahoma"/>
                <a:cs typeface="Tahoma"/>
                <a:sym typeface="Tahoma"/>
              </a:rPr>
              <a:t>eff</a:t>
            </a: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)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5"/>
          <p:cNvSpPr txBox="1">
            <a:spLocks noGrp="1"/>
          </p:cNvSpPr>
          <p:nvPr>
            <p:ph type="body" idx="1"/>
          </p:nvPr>
        </p:nvSpPr>
        <p:spPr>
          <a:xfrm>
            <a:off x="0" y="697075"/>
            <a:ext cx="11571300" cy="61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41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Char char="•"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If nuclear charge = Z. Then effective nuclear charge = Z - σ [ Where σ (Sigma) = Screening constant] So, Zeff = (Z - σ)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</a:pP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228600" lvl="0" indent="-2413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IN" sz="2800" b="1">
                <a:latin typeface="Tahoma"/>
                <a:ea typeface="Tahoma"/>
                <a:cs typeface="Tahoma"/>
                <a:sym typeface="Tahoma"/>
              </a:rPr>
              <a:t>  </a:t>
            </a: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Order of atomic radius</a:t>
            </a:r>
            <a:r>
              <a:rPr lang="en-IN"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Transition elements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Sc &gt; Ti &gt; V &gt; Cr  &gt;Mn&gt; Fe   ≈ Co ≈  Ni  &lt;  Cu   &lt; Zn 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</a:pPr>
            <a:r>
              <a:rPr lang="en-IN" sz="2800" baseline="-25000">
                <a:latin typeface="Tahoma"/>
                <a:ea typeface="Tahoma"/>
                <a:cs typeface="Tahoma"/>
                <a:sym typeface="Tahoma"/>
              </a:rPr>
              <a:t> Zeff &gt; Screening effect                      Zeff ≈ Screening  effect          Zeff &lt; Screening effect</a:t>
            </a:r>
            <a:endParaRPr sz="2800" baseline="-25000"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8"/>
          <p:cNvSpPr txBox="1">
            <a:spLocks noGrp="1"/>
          </p:cNvSpPr>
          <p:nvPr>
            <p:ph type="body" idx="1"/>
          </p:nvPr>
        </p:nvSpPr>
        <p:spPr>
          <a:xfrm>
            <a:off x="262875" y="0"/>
            <a:ext cx="108216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IN" sz="2800" b="1" u="sng">
                <a:solidFill>
                  <a:srgbClr val="00FF00"/>
                </a:solidFill>
                <a:latin typeface="Tahoma"/>
                <a:ea typeface="Tahoma"/>
                <a:cs typeface="Tahoma"/>
                <a:sym typeface="Tahoma"/>
              </a:rPr>
              <a:t>3)Ionization Enthalpy </a:t>
            </a:r>
            <a:endParaRPr sz="2800" b="1" u="sng">
              <a:solidFill>
                <a:srgbClr val="00FF0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lvl="0" indent="-4064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Tahoma"/>
              <a:buChar char="•"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It is also known as ionization potential or ionization energy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457200" lvl="0" indent="-406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ahoma"/>
              <a:buChar char="•"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 which can be defined as the minimum amount of energy required to remove an electron from the valence shell of an isolated gaseous atom in its ground state 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45720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Tahoma"/>
              <a:buChar char="•"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Positive in sign and unit is kJ/Mol.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457200" lvl="0" indent="-406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ahoma"/>
              <a:buChar char="•"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Eg:M(g) → M</a:t>
            </a:r>
            <a:r>
              <a:rPr lang="en-IN" sz="2800" baseline="30000">
                <a:latin typeface="Tahoma"/>
                <a:ea typeface="Tahoma"/>
                <a:cs typeface="Tahoma"/>
                <a:sym typeface="Tahoma"/>
              </a:rPr>
              <a:t>+</a:t>
            </a: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(g) + e</a:t>
            </a:r>
            <a:r>
              <a:rPr lang="en-IN" sz="2800" baseline="30000">
                <a:latin typeface="Tahoma"/>
                <a:ea typeface="Tahoma"/>
                <a:cs typeface="Tahoma"/>
                <a:sym typeface="Tahoma"/>
              </a:rPr>
              <a:t>-</a:t>
            </a: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 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457200" lvl="0" indent="-406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ahoma"/>
              <a:buChar char="•"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resulting in the formation of positive ion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9"/>
          <p:cNvSpPr txBox="1">
            <a:spLocks noGrp="1"/>
          </p:cNvSpPr>
          <p:nvPr>
            <p:ph type="body" idx="1"/>
          </p:nvPr>
        </p:nvSpPr>
        <p:spPr>
          <a:xfrm>
            <a:off x="0" y="286325"/>
            <a:ext cx="11067300" cy="6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IN" sz="2800" b="1" u="sng">
                <a:solidFill>
                  <a:srgbClr val="00FF00"/>
                </a:solidFill>
                <a:latin typeface="Tahoma"/>
                <a:ea typeface="Tahoma"/>
                <a:cs typeface="Tahoma"/>
                <a:sym typeface="Tahoma"/>
              </a:rPr>
              <a:t>Factors affecting ionisation potential:</a:t>
            </a:r>
            <a:endParaRPr sz="2800" b="1" u="sng">
              <a:solidFill>
                <a:srgbClr val="00FF0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a)Atomic size: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b)Effective nuclear charge: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c)shielding effect: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d)Half filled and completely filled electron configurations: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Eg: 1)I</a:t>
            </a:r>
            <a:r>
              <a:rPr lang="en-IN" sz="2800" baseline="30000">
                <a:latin typeface="Tahoma"/>
                <a:ea typeface="Tahoma"/>
                <a:cs typeface="Tahoma"/>
                <a:sym typeface="Tahoma"/>
              </a:rPr>
              <a:t>st</a:t>
            </a: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 Ionisation potential 	order is O &lt; N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	     N	: 1s</a:t>
            </a:r>
            <a:r>
              <a:rPr lang="en-IN" sz="2800" baseline="30000">
                <a:latin typeface="Tahoma"/>
                <a:ea typeface="Tahoma"/>
                <a:cs typeface="Tahoma"/>
                <a:sym typeface="Tahoma"/>
              </a:rPr>
              <a:t>2</a:t>
            </a: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, 2s</a:t>
            </a:r>
            <a:r>
              <a:rPr lang="en-IN" sz="2800" baseline="30000">
                <a:latin typeface="Tahoma"/>
                <a:ea typeface="Tahoma"/>
                <a:cs typeface="Tahoma"/>
                <a:sym typeface="Tahoma"/>
              </a:rPr>
              <a:t>2</a:t>
            </a: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2p</a:t>
            </a:r>
            <a:r>
              <a:rPr lang="en-IN" sz="2800" baseline="30000">
                <a:latin typeface="Tahoma"/>
                <a:ea typeface="Tahoma"/>
                <a:cs typeface="Tahoma"/>
                <a:sym typeface="Tahoma"/>
              </a:rPr>
              <a:t>1</a:t>
            </a: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	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         O  :   1s</a:t>
            </a:r>
            <a:r>
              <a:rPr lang="en-IN" sz="2800" baseline="30000">
                <a:latin typeface="Tahoma"/>
                <a:ea typeface="Tahoma"/>
                <a:cs typeface="Tahoma"/>
                <a:sym typeface="Tahoma"/>
              </a:rPr>
              <a:t>2</a:t>
            </a: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, 2s</a:t>
            </a:r>
            <a:r>
              <a:rPr lang="en-IN" sz="2800" baseline="30000">
                <a:latin typeface="Tahoma"/>
                <a:ea typeface="Tahoma"/>
                <a:cs typeface="Tahoma"/>
                <a:sym typeface="Tahoma"/>
              </a:rPr>
              <a:t>2</a:t>
            </a: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2p</a:t>
            </a:r>
            <a:r>
              <a:rPr lang="en-IN" sz="2800" baseline="30000">
                <a:latin typeface="Tahoma"/>
                <a:ea typeface="Tahoma"/>
                <a:cs typeface="Tahoma"/>
                <a:sym typeface="Tahoma"/>
              </a:rPr>
              <a:t>4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	2)II</a:t>
            </a:r>
            <a:r>
              <a:rPr lang="en-IN" sz="2800" baseline="30000">
                <a:latin typeface="Tahoma"/>
                <a:ea typeface="Tahoma"/>
                <a:cs typeface="Tahoma"/>
                <a:sym typeface="Tahoma"/>
              </a:rPr>
              <a:t>nd</a:t>
            </a: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 ionisation potential order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	Mg</a:t>
            </a:r>
            <a:r>
              <a:rPr lang="en-IN" sz="2800" baseline="30000">
                <a:latin typeface="Tahoma"/>
                <a:ea typeface="Tahoma"/>
                <a:cs typeface="Tahoma"/>
                <a:sym typeface="Tahoma"/>
              </a:rPr>
              <a:t>+</a:t>
            </a: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	&lt; 	Al</a:t>
            </a:r>
            <a:r>
              <a:rPr lang="en-IN" sz="2800" baseline="30000">
                <a:latin typeface="Tahoma"/>
                <a:ea typeface="Tahoma"/>
                <a:cs typeface="Tahoma"/>
                <a:sym typeface="Tahoma"/>
              </a:rPr>
              <a:t>+</a:t>
            </a: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 &lt;     Na</a:t>
            </a:r>
            <a:r>
              <a:rPr lang="en-IN" sz="2800" baseline="30000">
                <a:latin typeface="Tahoma"/>
                <a:ea typeface="Tahoma"/>
                <a:cs typeface="Tahoma"/>
                <a:sym typeface="Tahoma"/>
              </a:rPr>
              <a:t>+</a:t>
            </a: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 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(2, 8, 1)    (2, 8, 2)        (2, 8)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2"/>
          <p:cNvSpPr txBox="1">
            <a:spLocks noGrp="1"/>
          </p:cNvSpPr>
          <p:nvPr>
            <p:ph type="body" idx="1"/>
          </p:nvPr>
        </p:nvSpPr>
        <p:spPr>
          <a:xfrm>
            <a:off x="659543" y="569391"/>
            <a:ext cx="10872900" cy="57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IN" sz="2800" i="1" u="sng">
                <a:solidFill>
                  <a:srgbClr val="00FFFF"/>
                </a:solidFill>
                <a:latin typeface="Tahoma"/>
                <a:ea typeface="Tahoma"/>
                <a:cs typeface="Tahoma"/>
                <a:sym typeface="Tahoma"/>
              </a:rPr>
              <a:t>In a period:</a:t>
            </a:r>
            <a:endParaRPr sz="2800" i="1" u="sng">
              <a:solidFill>
                <a:srgbClr val="00FFFF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Li     Be     B     C     N     O     F     Ne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Atomic size decreases, zeff increases, Ionisation Potential increases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Order of ionisation potential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Eg:Li &lt; B &lt; Be &lt; C &lt; O &lt; N &lt; Fe &lt; Ne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IN" sz="2800" i="1" u="sng">
                <a:solidFill>
                  <a:srgbClr val="00FFFF"/>
                </a:solidFill>
                <a:latin typeface="Tahoma"/>
                <a:ea typeface="Tahoma"/>
                <a:cs typeface="Tahoma"/>
                <a:sym typeface="Tahoma"/>
              </a:rPr>
              <a:t>In a group</a:t>
            </a:r>
            <a:r>
              <a:rPr lang="en-IN" sz="2800" u="sng">
                <a:latin typeface="Tahoma"/>
                <a:ea typeface="Tahoma"/>
                <a:cs typeface="Tahoma"/>
                <a:sym typeface="Tahoma"/>
              </a:rPr>
              <a:t>: 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	Size increase so ionisation potential decrease.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1st group 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	Eg:Li  &gt; Na  &gt;  K    &gt; Rb    &gt;  Cs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>
              <a:latin typeface="Tahoma"/>
              <a:ea typeface="Tahoma"/>
              <a:cs typeface="Tahoma"/>
              <a:sym typeface="Tahoma"/>
            </a:endParaRPr>
          </a:p>
        </p:txBody>
      </p:sp>
      <p:cxnSp>
        <p:nvCxnSpPr>
          <p:cNvPr id="198" name="Google Shape;198;p22"/>
          <p:cNvCxnSpPr/>
          <p:nvPr/>
        </p:nvCxnSpPr>
        <p:spPr>
          <a:xfrm>
            <a:off x="781396" y="1562793"/>
            <a:ext cx="6101542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41a0091444936ad8_40"/>
          <p:cNvSpPr txBox="1">
            <a:spLocks noGrp="1"/>
          </p:cNvSpPr>
          <p:nvPr>
            <p:ph type="body" idx="1"/>
          </p:nvPr>
        </p:nvSpPr>
        <p:spPr>
          <a:xfrm>
            <a:off x="415600" y="300700"/>
            <a:ext cx="11360700" cy="5790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800" b="1" u="sng">
                <a:solidFill>
                  <a:srgbClr val="00FF00"/>
                </a:solidFill>
                <a:latin typeface="Tahoma"/>
                <a:ea typeface="Tahoma"/>
                <a:cs typeface="Tahoma"/>
                <a:sym typeface="Tahoma"/>
              </a:rPr>
              <a:t>4)Electron gain enthalpy (Δeg H) – Electron Affinity</a:t>
            </a: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 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• Energy released when an electron is added to the outermost orbital of an isolated gaseous atom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 • Negative in sign and unit is kJ/Mol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 • Group 18 elements has positive Electron gain enthalpy due to completed octet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 • Factors affecting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 a) Nuclear force of attraction 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 b)Atomic size 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41a0091444936ad8_45"/>
          <p:cNvSpPr txBox="1">
            <a:spLocks noGrp="1"/>
          </p:cNvSpPr>
          <p:nvPr>
            <p:ph type="body" idx="1"/>
          </p:nvPr>
        </p:nvSpPr>
        <p:spPr>
          <a:xfrm>
            <a:off x="415650" y="105587"/>
            <a:ext cx="11360700" cy="6858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800" i="1" dirty="0">
                <a:solidFill>
                  <a:srgbClr val="00FFFF"/>
                </a:solidFill>
                <a:latin typeface="Tahoma"/>
                <a:ea typeface="Tahoma"/>
                <a:cs typeface="Tahoma"/>
                <a:sym typeface="Tahoma"/>
              </a:rPr>
              <a:t>Variation along a period</a:t>
            </a:r>
            <a:r>
              <a:rPr lang="en-IN" sz="2800" dirty="0">
                <a:latin typeface="Tahoma"/>
                <a:ea typeface="Tahoma"/>
                <a:cs typeface="Tahoma"/>
                <a:sym typeface="Tahoma"/>
              </a:rPr>
              <a:t> : Increases from left to right (Reason : There is  increase in  nuclear attraction)</a:t>
            </a:r>
            <a:endParaRPr sz="2800" dirty="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IN" sz="2800" dirty="0"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IN" sz="2800" dirty="0">
                <a:solidFill>
                  <a:srgbClr val="00FFFF"/>
                </a:solidFill>
                <a:latin typeface="Tahoma"/>
                <a:ea typeface="Tahoma"/>
                <a:cs typeface="Tahoma"/>
                <a:sym typeface="Tahoma"/>
              </a:rPr>
              <a:t>Variation in a group</a:t>
            </a:r>
            <a:r>
              <a:rPr lang="en-IN" sz="2800" dirty="0">
                <a:latin typeface="Tahoma"/>
                <a:ea typeface="Tahoma"/>
                <a:cs typeface="Tahoma"/>
                <a:sym typeface="Tahoma"/>
              </a:rPr>
              <a:t> :  decreases from top to bottom (Reason : There is  decrease in nuclear attraction) </a:t>
            </a:r>
            <a:endParaRPr sz="2800" dirty="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IN" sz="2800" dirty="0">
                <a:latin typeface="Tahoma"/>
                <a:ea typeface="Tahoma"/>
                <a:cs typeface="Tahoma"/>
                <a:sym typeface="Tahoma"/>
              </a:rPr>
              <a:t>Except </a:t>
            </a:r>
            <a:endParaRPr sz="2800" dirty="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IN" sz="2800" dirty="0" err="1">
                <a:latin typeface="Tahoma"/>
                <a:ea typeface="Tahoma"/>
                <a:cs typeface="Tahoma"/>
                <a:sym typeface="Tahoma"/>
              </a:rPr>
              <a:t>Eg</a:t>
            </a:r>
            <a:r>
              <a:rPr lang="en-IN" sz="2800" dirty="0">
                <a:latin typeface="Tahoma"/>
                <a:ea typeface="Tahoma"/>
                <a:cs typeface="Tahoma"/>
                <a:sym typeface="Tahoma"/>
              </a:rPr>
              <a:t>: 16grp ;S&gt;Se&gt;</a:t>
            </a:r>
            <a:r>
              <a:rPr lang="en-IN" sz="2800" dirty="0" err="1">
                <a:latin typeface="Tahoma"/>
                <a:ea typeface="Tahoma"/>
                <a:cs typeface="Tahoma"/>
                <a:sym typeface="Tahoma"/>
              </a:rPr>
              <a:t>Te</a:t>
            </a:r>
            <a:r>
              <a:rPr lang="en-IN" sz="2800" dirty="0">
                <a:latin typeface="Tahoma"/>
                <a:ea typeface="Tahoma"/>
                <a:cs typeface="Tahoma"/>
                <a:sym typeface="Tahoma"/>
              </a:rPr>
              <a:t>&gt;Po&gt;O</a:t>
            </a:r>
            <a:endParaRPr sz="2800" dirty="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IN" sz="2800" dirty="0">
                <a:latin typeface="Tahoma"/>
                <a:ea typeface="Tahoma"/>
                <a:cs typeface="Tahoma"/>
                <a:sym typeface="Tahoma"/>
              </a:rPr>
              <a:t>      17grp;Cl&gt;F&gt;Br&gt;I&gt;As</a:t>
            </a:r>
            <a:endParaRPr sz="2800" dirty="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IN" sz="2800" dirty="0">
                <a:latin typeface="Tahoma"/>
                <a:ea typeface="Tahoma"/>
                <a:cs typeface="Tahoma"/>
                <a:sym typeface="Tahoma"/>
              </a:rPr>
              <a:t>• Electron gain enthalpy of O is less than S and F less than Cl due to electron-electron repulsion due to their extreme small size </a:t>
            </a:r>
            <a:endParaRPr sz="2800" dirty="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IN" sz="2800" dirty="0">
                <a:latin typeface="Tahoma"/>
                <a:ea typeface="Tahoma"/>
                <a:cs typeface="Tahoma"/>
                <a:sym typeface="Tahoma"/>
              </a:rPr>
              <a:t>Electron affinity=negative electron gain enthalpy </a:t>
            </a:r>
            <a:endParaRPr sz="2800" dirty="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-IN" sz="2800" dirty="0">
                <a:latin typeface="Tahoma"/>
                <a:ea typeface="Tahoma"/>
                <a:cs typeface="Tahoma"/>
                <a:sym typeface="Tahoma"/>
              </a:rPr>
              <a:t>• Cl has the highest electron affinity</a:t>
            </a:r>
            <a:endParaRPr sz="2800" dirty="0"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7"/>
          <p:cNvSpPr txBox="1">
            <a:spLocks noGrp="1"/>
          </p:cNvSpPr>
          <p:nvPr>
            <p:ph type="body" idx="1"/>
          </p:nvPr>
        </p:nvSpPr>
        <p:spPr>
          <a:xfrm>
            <a:off x="0" y="314357"/>
            <a:ext cx="11218800" cy="584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IN" sz="2800" b="1" u="sng">
                <a:solidFill>
                  <a:srgbClr val="00FF00"/>
                </a:solidFill>
                <a:latin typeface="Tahoma"/>
                <a:ea typeface="Tahoma"/>
                <a:cs typeface="Tahoma"/>
                <a:sym typeface="Tahoma"/>
              </a:rPr>
              <a:t>5)Electronegativity</a:t>
            </a:r>
            <a:r>
              <a:rPr lang="en-IN" sz="2800" b="1">
                <a:latin typeface="Tahoma"/>
                <a:ea typeface="Tahoma"/>
                <a:cs typeface="Tahoma"/>
                <a:sym typeface="Tahoma"/>
              </a:rPr>
              <a:t>:</a:t>
            </a:r>
            <a:endParaRPr sz="2800" b="1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 b="1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	Electronegativity of an element is the tendency of an atom to attract the shared pair of electrons towards itself. It is not a measurable quantity.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Periodic table and Electronegativity: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(a)Electronegativity decreases down the group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(b) In period on moving from left to right electronegativity increases.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Eg:F&gt;O&gt;N&gt;C&gt;H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1"/>
          <p:cNvSpPr txBox="1">
            <a:spLocks noGrp="1"/>
          </p:cNvSpPr>
          <p:nvPr>
            <p:ph type="body" idx="1"/>
          </p:nvPr>
        </p:nvSpPr>
        <p:spPr>
          <a:xfrm>
            <a:off x="129844" y="648138"/>
            <a:ext cx="10872900" cy="55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IN" b="1" u="sng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Periodic trends in chemical properties:</a:t>
            </a:r>
            <a:endParaRPr b="1" u="sng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IN" b="1" u="sng">
                <a:solidFill>
                  <a:srgbClr val="00FF00"/>
                </a:solidFill>
                <a:latin typeface="Tahoma"/>
                <a:ea typeface="Tahoma"/>
                <a:cs typeface="Tahoma"/>
                <a:sym typeface="Tahoma"/>
              </a:rPr>
              <a:t>Periodicity of valence or oxidation state</a:t>
            </a:r>
            <a:endParaRPr b="1" u="sng">
              <a:solidFill>
                <a:srgbClr val="00FF00"/>
              </a:solidFill>
            </a:endParaRPr>
          </a:p>
        </p:txBody>
      </p:sp>
      <p:graphicFrame>
        <p:nvGraphicFramePr>
          <p:cNvPr id="219" name="Google Shape;219;p31"/>
          <p:cNvGraphicFramePr/>
          <p:nvPr/>
        </p:nvGraphicFramePr>
        <p:xfrm>
          <a:off x="223932" y="2779600"/>
          <a:ext cx="8128050" cy="1112550"/>
        </p:xfrm>
        <a:graphic>
          <a:graphicData uri="http://schemas.openxmlformats.org/drawingml/2006/table">
            <a:tbl>
              <a:tblPr firstRow="1" bandRow="1">
                <a:noFill/>
                <a:tableStyleId>{BD60C91A-7FE0-4261-827B-015C7BEB1BDB}</a:tableStyleId>
              </a:tblPr>
              <a:tblGrid>
                <a:gridCol w="3435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8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5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20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987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51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149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484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691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>
                          <a:latin typeface="Tahoma"/>
                          <a:ea typeface="Tahoma"/>
                          <a:cs typeface="Tahoma"/>
                          <a:sym typeface="Tahoma"/>
                        </a:rPr>
                        <a:t>Group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>
                          <a:latin typeface="Tahoma"/>
                          <a:ea typeface="Tahoma"/>
                          <a:cs typeface="Tahoma"/>
                          <a:sym typeface="Tahoma"/>
                        </a:rPr>
                        <a:t>1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>
                          <a:latin typeface="Tahoma"/>
                          <a:ea typeface="Tahoma"/>
                          <a:cs typeface="Tahoma"/>
                          <a:sym typeface="Tahoma"/>
                        </a:rPr>
                        <a:t>2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>
                          <a:latin typeface="Tahoma"/>
                          <a:ea typeface="Tahoma"/>
                          <a:cs typeface="Tahoma"/>
                          <a:sym typeface="Tahoma"/>
                        </a:rPr>
                        <a:t>13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>
                          <a:latin typeface="Tahoma"/>
                          <a:ea typeface="Tahoma"/>
                          <a:cs typeface="Tahoma"/>
                          <a:sym typeface="Tahoma"/>
                        </a:rPr>
                        <a:t>14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>
                          <a:latin typeface="Tahoma"/>
                          <a:ea typeface="Tahoma"/>
                          <a:cs typeface="Tahoma"/>
                          <a:sym typeface="Tahoma"/>
                        </a:rPr>
                        <a:t>15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>
                          <a:latin typeface="Tahoma"/>
                          <a:ea typeface="Tahoma"/>
                          <a:cs typeface="Tahoma"/>
                          <a:sym typeface="Tahoma"/>
                        </a:rPr>
                        <a:t>16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>
                          <a:latin typeface="Tahoma"/>
                          <a:ea typeface="Tahoma"/>
                          <a:cs typeface="Tahoma"/>
                          <a:sym typeface="Tahoma"/>
                        </a:rPr>
                        <a:t>17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>
                          <a:latin typeface="Tahoma"/>
                          <a:ea typeface="Tahoma"/>
                          <a:cs typeface="Tahoma"/>
                          <a:sym typeface="Tahoma"/>
                        </a:rPr>
                        <a:t>18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>
                          <a:latin typeface="Tahoma"/>
                          <a:ea typeface="Tahoma"/>
                          <a:cs typeface="Tahoma"/>
                          <a:sym typeface="Tahoma"/>
                        </a:rPr>
                        <a:t>Number of Valency electron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>
                          <a:latin typeface="Tahoma"/>
                          <a:ea typeface="Tahoma"/>
                          <a:cs typeface="Tahoma"/>
                          <a:sym typeface="Tahoma"/>
                        </a:rPr>
                        <a:t>1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>
                          <a:latin typeface="Tahoma"/>
                          <a:ea typeface="Tahoma"/>
                          <a:cs typeface="Tahoma"/>
                          <a:sym typeface="Tahoma"/>
                        </a:rPr>
                        <a:t>2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>
                          <a:latin typeface="Tahoma"/>
                          <a:ea typeface="Tahoma"/>
                          <a:cs typeface="Tahoma"/>
                          <a:sym typeface="Tahoma"/>
                        </a:rPr>
                        <a:t>3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>
                          <a:latin typeface="Tahoma"/>
                          <a:ea typeface="Tahoma"/>
                          <a:cs typeface="Tahoma"/>
                          <a:sym typeface="Tahoma"/>
                        </a:rPr>
                        <a:t>4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>
                          <a:latin typeface="Tahoma"/>
                          <a:ea typeface="Tahoma"/>
                          <a:cs typeface="Tahoma"/>
                          <a:sym typeface="Tahoma"/>
                        </a:rPr>
                        <a:t>5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>
                          <a:latin typeface="Tahoma"/>
                          <a:ea typeface="Tahoma"/>
                          <a:cs typeface="Tahoma"/>
                          <a:sym typeface="Tahoma"/>
                        </a:rPr>
                        <a:t>6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>
                          <a:latin typeface="Tahoma"/>
                          <a:ea typeface="Tahoma"/>
                          <a:cs typeface="Tahoma"/>
                          <a:sym typeface="Tahoma"/>
                        </a:rPr>
                        <a:t>7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>
                          <a:latin typeface="Tahoma"/>
                          <a:ea typeface="Tahoma"/>
                          <a:cs typeface="Tahoma"/>
                          <a:sym typeface="Tahoma"/>
                        </a:rPr>
                        <a:t>8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>
                          <a:latin typeface="Tahoma"/>
                          <a:ea typeface="Tahoma"/>
                          <a:cs typeface="Tahoma"/>
                          <a:sym typeface="Tahoma"/>
                        </a:rPr>
                        <a:t>Valency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>
                          <a:latin typeface="Tahoma"/>
                          <a:ea typeface="Tahoma"/>
                          <a:cs typeface="Tahoma"/>
                          <a:sym typeface="Tahoma"/>
                        </a:rPr>
                        <a:t>1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>
                          <a:latin typeface="Tahoma"/>
                          <a:ea typeface="Tahoma"/>
                          <a:cs typeface="Tahoma"/>
                          <a:sym typeface="Tahoma"/>
                        </a:rPr>
                        <a:t>2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>
                          <a:latin typeface="Tahoma"/>
                          <a:ea typeface="Tahoma"/>
                          <a:cs typeface="Tahoma"/>
                          <a:sym typeface="Tahoma"/>
                        </a:rPr>
                        <a:t>3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>
                          <a:latin typeface="Tahoma"/>
                          <a:ea typeface="Tahoma"/>
                          <a:cs typeface="Tahoma"/>
                          <a:sym typeface="Tahoma"/>
                        </a:rPr>
                        <a:t>4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>
                          <a:latin typeface="Tahoma"/>
                          <a:ea typeface="Tahoma"/>
                          <a:cs typeface="Tahoma"/>
                          <a:sym typeface="Tahoma"/>
                        </a:rPr>
                        <a:t>3, 5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>
                          <a:latin typeface="Tahoma"/>
                          <a:ea typeface="Tahoma"/>
                          <a:cs typeface="Tahoma"/>
                          <a:sym typeface="Tahoma"/>
                        </a:rPr>
                        <a:t>2, 6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>
                          <a:latin typeface="Tahoma"/>
                          <a:ea typeface="Tahoma"/>
                          <a:cs typeface="Tahoma"/>
                          <a:sym typeface="Tahoma"/>
                        </a:rPr>
                        <a:t>1, 7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N" sz="1800" u="none" strike="noStrike" cap="none">
                          <a:latin typeface="Tahoma"/>
                          <a:ea typeface="Tahoma"/>
                          <a:cs typeface="Tahoma"/>
                          <a:sym typeface="Tahoma"/>
                        </a:rPr>
                        <a:t>0, 8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11454000" cy="67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IN" sz="2800" b="1" u="sng">
                <a:solidFill>
                  <a:srgbClr val="00FF00"/>
                </a:solidFill>
                <a:latin typeface="Tahoma"/>
                <a:ea typeface="Tahoma"/>
                <a:cs typeface="Tahoma"/>
                <a:sym typeface="Tahoma"/>
              </a:rPr>
              <a:t>Anomalous Properties of Second Period Elements</a:t>
            </a:r>
            <a:endParaRPr sz="2800" b="1" u="sng">
              <a:solidFill>
                <a:srgbClr val="00FF0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Char char="•"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Due to small size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Char char="•"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High Electronegativity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Char char="•"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Large charge/radius  ratio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Char char="•"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Unavailability of ‘d’ orbital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IN" sz="2800" b="1" u="sng">
                <a:solidFill>
                  <a:srgbClr val="00FF00"/>
                </a:solidFill>
                <a:latin typeface="Tahoma"/>
                <a:ea typeface="Tahoma"/>
                <a:cs typeface="Tahoma"/>
                <a:sym typeface="Tahoma"/>
              </a:rPr>
              <a:t>Diagonal relationship:</a:t>
            </a:r>
            <a:endParaRPr sz="2800" b="1" u="sng">
              <a:solidFill>
                <a:srgbClr val="00FF0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Group 1	Group 2	Group 3	Group 4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    Li		    Be 	    B	         C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IN" sz="2800">
                <a:latin typeface="Tahoma"/>
                <a:ea typeface="Tahoma"/>
                <a:cs typeface="Tahoma"/>
                <a:sym typeface="Tahoma"/>
              </a:rPr>
              <a:t>    Na		    Mg	    Al		     Si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</p:txBody>
      </p:sp>
      <p:cxnSp>
        <p:nvCxnSpPr>
          <p:cNvPr id="225" name="Google Shape;225;p32"/>
          <p:cNvCxnSpPr/>
          <p:nvPr/>
        </p:nvCxnSpPr>
        <p:spPr>
          <a:xfrm>
            <a:off x="949937" y="4394314"/>
            <a:ext cx="865800" cy="485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26" name="Google Shape;226;p32"/>
          <p:cNvCxnSpPr/>
          <p:nvPr/>
        </p:nvCxnSpPr>
        <p:spPr>
          <a:xfrm>
            <a:off x="2348766" y="4403690"/>
            <a:ext cx="690000" cy="437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27" name="Google Shape;227;p32"/>
          <p:cNvCxnSpPr/>
          <p:nvPr/>
        </p:nvCxnSpPr>
        <p:spPr>
          <a:xfrm>
            <a:off x="3571832" y="4364711"/>
            <a:ext cx="1296900" cy="515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3"/>
          <p:cNvSpPr txBox="1">
            <a:spLocks noGrp="1"/>
          </p:cNvSpPr>
          <p:nvPr>
            <p:ph type="body" idx="1"/>
          </p:nvPr>
        </p:nvSpPr>
        <p:spPr>
          <a:xfrm>
            <a:off x="410050" y="109350"/>
            <a:ext cx="11222100" cy="588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IN" b="1" u="sng" dirty="0">
                <a:solidFill>
                  <a:srgbClr val="00FF00"/>
                </a:solidFill>
                <a:latin typeface="Tahoma"/>
                <a:ea typeface="Tahoma"/>
                <a:cs typeface="Tahoma"/>
                <a:sym typeface="Tahoma"/>
              </a:rPr>
              <a:t>Periodic trends and Chemical reactivity</a:t>
            </a:r>
            <a:endParaRPr b="1" u="sng" dirty="0">
              <a:solidFill>
                <a:srgbClr val="00FF0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IN" b="1" u="sng" dirty="0">
                <a:latin typeface="Tahoma"/>
                <a:ea typeface="Tahoma"/>
                <a:cs typeface="Tahoma"/>
                <a:sym typeface="Tahoma"/>
              </a:rPr>
              <a:t>Nature of oxide</a:t>
            </a:r>
            <a:r>
              <a:rPr lang="en-IN" dirty="0">
                <a:latin typeface="Tahoma"/>
                <a:ea typeface="Tahoma"/>
                <a:cs typeface="Tahoma"/>
                <a:sym typeface="Tahoma"/>
              </a:rPr>
              <a:t>: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IN" dirty="0">
                <a:latin typeface="Tahoma"/>
                <a:ea typeface="Tahoma"/>
                <a:cs typeface="Tahoma"/>
                <a:sym typeface="Tahoma"/>
              </a:rPr>
              <a:t>Metal oxide                                         Non-metal oxide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IN" dirty="0">
                <a:latin typeface="Tahoma"/>
                <a:ea typeface="Tahoma"/>
                <a:cs typeface="Tahoma"/>
                <a:sym typeface="Tahoma"/>
              </a:rPr>
              <a:t>    Basic                                             Acidic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IN" dirty="0">
                <a:latin typeface="Tahoma"/>
                <a:ea typeface="Tahoma"/>
                <a:cs typeface="Tahoma"/>
                <a:sym typeface="Tahoma"/>
              </a:rPr>
              <a:t>Na</a:t>
            </a:r>
            <a:r>
              <a:rPr lang="en-IN" baseline="-25000" dirty="0">
                <a:latin typeface="Tahoma"/>
                <a:ea typeface="Tahoma"/>
                <a:cs typeface="Tahoma"/>
                <a:sym typeface="Tahoma"/>
              </a:rPr>
              <a:t>2</a:t>
            </a:r>
            <a:r>
              <a:rPr lang="en-IN" dirty="0">
                <a:latin typeface="Tahoma"/>
                <a:ea typeface="Tahoma"/>
                <a:cs typeface="Tahoma"/>
                <a:sym typeface="Tahoma"/>
              </a:rPr>
              <a:t>O         Al</a:t>
            </a:r>
            <a:r>
              <a:rPr lang="en-IN" baseline="-25000" dirty="0">
                <a:latin typeface="Tahoma"/>
                <a:ea typeface="Tahoma"/>
                <a:cs typeface="Tahoma"/>
                <a:sym typeface="Tahoma"/>
              </a:rPr>
              <a:t>2</a:t>
            </a:r>
            <a:r>
              <a:rPr lang="en-IN" dirty="0">
                <a:latin typeface="Tahoma"/>
                <a:ea typeface="Tahoma"/>
                <a:cs typeface="Tahoma"/>
                <a:sym typeface="Tahoma"/>
              </a:rPr>
              <a:t>O</a:t>
            </a:r>
            <a:r>
              <a:rPr lang="en-IN" baseline="-25000" dirty="0">
                <a:latin typeface="Tahoma"/>
                <a:ea typeface="Tahoma"/>
                <a:cs typeface="Tahoma"/>
                <a:sym typeface="Tahoma"/>
              </a:rPr>
              <a:t>3</a:t>
            </a:r>
            <a:r>
              <a:rPr lang="en-IN" dirty="0">
                <a:latin typeface="Tahoma"/>
                <a:ea typeface="Tahoma"/>
                <a:cs typeface="Tahoma"/>
                <a:sym typeface="Tahoma"/>
              </a:rPr>
              <a:t>, As</a:t>
            </a:r>
            <a:r>
              <a:rPr lang="en-IN" baseline="-25000" dirty="0">
                <a:latin typeface="Tahoma"/>
                <a:ea typeface="Tahoma"/>
                <a:cs typeface="Tahoma"/>
                <a:sym typeface="Tahoma"/>
              </a:rPr>
              <a:t>2</a:t>
            </a:r>
            <a:r>
              <a:rPr lang="en-IN" dirty="0">
                <a:latin typeface="Tahoma"/>
                <a:ea typeface="Tahoma"/>
                <a:cs typeface="Tahoma"/>
                <a:sym typeface="Tahoma"/>
              </a:rPr>
              <a:t>O</a:t>
            </a:r>
            <a:r>
              <a:rPr lang="en-IN" baseline="-25000" dirty="0">
                <a:latin typeface="Tahoma"/>
                <a:ea typeface="Tahoma"/>
                <a:cs typeface="Tahoma"/>
                <a:sym typeface="Tahoma"/>
              </a:rPr>
              <a:t>3</a:t>
            </a:r>
            <a:r>
              <a:rPr lang="en-IN" dirty="0">
                <a:latin typeface="Tahoma"/>
                <a:ea typeface="Tahoma"/>
                <a:cs typeface="Tahoma"/>
                <a:sym typeface="Tahoma"/>
              </a:rPr>
              <a:t>        N</a:t>
            </a:r>
            <a:r>
              <a:rPr lang="en-IN" baseline="-25000" dirty="0">
                <a:latin typeface="Tahoma"/>
                <a:ea typeface="Tahoma"/>
                <a:cs typeface="Tahoma"/>
                <a:sym typeface="Tahoma"/>
              </a:rPr>
              <a:t>2</a:t>
            </a:r>
            <a:r>
              <a:rPr lang="en-IN" dirty="0">
                <a:latin typeface="Tahoma"/>
                <a:ea typeface="Tahoma"/>
                <a:cs typeface="Tahoma"/>
                <a:sym typeface="Tahoma"/>
              </a:rPr>
              <a:t>O, CO, NO          CO</a:t>
            </a:r>
            <a:r>
              <a:rPr lang="en-IN" baseline="-25000" dirty="0">
                <a:latin typeface="Tahoma"/>
                <a:ea typeface="Tahoma"/>
                <a:cs typeface="Tahoma"/>
                <a:sym typeface="Tahoma"/>
              </a:rPr>
              <a:t>2</a:t>
            </a:r>
            <a:r>
              <a:rPr lang="en-IN" dirty="0">
                <a:latin typeface="Tahoma"/>
                <a:ea typeface="Tahoma"/>
                <a:cs typeface="Tahoma"/>
                <a:sym typeface="Tahoma"/>
              </a:rPr>
              <a:t>, Cl</a:t>
            </a:r>
            <a:r>
              <a:rPr lang="en-IN" baseline="-25000" dirty="0">
                <a:latin typeface="Tahoma"/>
                <a:ea typeface="Tahoma"/>
                <a:cs typeface="Tahoma"/>
                <a:sym typeface="Tahoma"/>
              </a:rPr>
              <a:t>2</a:t>
            </a:r>
            <a:r>
              <a:rPr lang="en-IN" dirty="0">
                <a:latin typeface="Tahoma"/>
                <a:ea typeface="Tahoma"/>
                <a:cs typeface="Tahoma"/>
                <a:sym typeface="Tahoma"/>
              </a:rPr>
              <a:t>O</a:t>
            </a:r>
            <a:r>
              <a:rPr lang="en-IN" baseline="-25000" dirty="0">
                <a:latin typeface="Tahoma"/>
                <a:ea typeface="Tahoma"/>
                <a:cs typeface="Tahoma"/>
                <a:sym typeface="Tahoma"/>
              </a:rPr>
              <a:t>7</a:t>
            </a:r>
            <a:endParaRPr dirty="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IN" dirty="0">
                <a:latin typeface="Tahoma"/>
                <a:ea typeface="Tahoma"/>
                <a:cs typeface="Tahoma"/>
                <a:sym typeface="Tahoma"/>
              </a:rPr>
              <a:t>Basic           Amphoteric           Neutral                  Acidic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>
              <a:latin typeface="Tahoma"/>
              <a:ea typeface="Tahoma"/>
              <a:cs typeface="Tahoma"/>
              <a:sym typeface="Tahoma"/>
            </a:endParaRPr>
          </a:p>
        </p:txBody>
      </p:sp>
      <p:cxnSp>
        <p:nvCxnSpPr>
          <p:cNvPr id="233" name="Google Shape;233;p33"/>
          <p:cNvCxnSpPr/>
          <p:nvPr/>
        </p:nvCxnSpPr>
        <p:spPr>
          <a:xfrm>
            <a:off x="1062924" y="1496682"/>
            <a:ext cx="3300" cy="587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34" name="Google Shape;234;p33"/>
          <p:cNvCxnSpPr/>
          <p:nvPr/>
        </p:nvCxnSpPr>
        <p:spPr>
          <a:xfrm>
            <a:off x="6337067" y="1466363"/>
            <a:ext cx="0" cy="6483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35" name="Google Shape;235;p33"/>
          <p:cNvCxnSpPr/>
          <p:nvPr/>
        </p:nvCxnSpPr>
        <p:spPr>
          <a:xfrm flipH="1">
            <a:off x="806335" y="3300847"/>
            <a:ext cx="29100" cy="718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36" name="Google Shape;236;p33"/>
          <p:cNvCxnSpPr/>
          <p:nvPr/>
        </p:nvCxnSpPr>
        <p:spPr>
          <a:xfrm flipH="1">
            <a:off x="2906590" y="3426677"/>
            <a:ext cx="37500" cy="797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37" name="Google Shape;237;p33"/>
          <p:cNvCxnSpPr/>
          <p:nvPr/>
        </p:nvCxnSpPr>
        <p:spPr>
          <a:xfrm>
            <a:off x="5358876" y="3335796"/>
            <a:ext cx="0" cy="6483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38" name="Google Shape;238;p33"/>
          <p:cNvCxnSpPr/>
          <p:nvPr/>
        </p:nvCxnSpPr>
        <p:spPr>
          <a:xfrm>
            <a:off x="7870314" y="3501221"/>
            <a:ext cx="0" cy="6483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Google Shape;243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347533" cy="655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late">
  <a:themeElements>
    <a:clrScheme name="Slate">
      <a:dk1>
        <a:srgbClr val="FFFFFF"/>
      </a:dk1>
      <a:lt1>
        <a:srgbClr val="37474F"/>
      </a:lt1>
      <a:dk2>
        <a:srgbClr val="9E9E9E"/>
      </a:dk2>
      <a:lt2>
        <a:srgbClr val="E0E0E0"/>
      </a:lt2>
      <a:accent1>
        <a:srgbClr val="616161"/>
      </a:accent1>
      <a:accent2>
        <a:srgbClr val="78909C"/>
      </a:accent2>
      <a:accent3>
        <a:srgbClr val="CACACA"/>
      </a:accent3>
      <a:accent4>
        <a:srgbClr val="64FFDA"/>
      </a:accent4>
      <a:accent5>
        <a:srgbClr val="FFD966"/>
      </a:accent5>
      <a:accent6>
        <a:srgbClr val="F5F5F5"/>
      </a:accent6>
      <a:hlink>
        <a:srgbClr val="FFD966"/>
      </a:hlink>
      <a:folHlink>
        <a:srgbClr val="FFD9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1885</Words>
  <Application>Microsoft Office PowerPoint</Application>
  <PresentationFormat>Widescreen</PresentationFormat>
  <Paragraphs>298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Noto Sans Symbols</vt:lpstr>
      <vt:lpstr>Tahoma</vt:lpstr>
      <vt:lpstr>Average</vt:lpstr>
      <vt:lpstr>Arial</vt:lpstr>
      <vt:lpstr>Calibri</vt:lpstr>
      <vt:lpstr>Oswald</vt:lpstr>
      <vt:lpstr>Slate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PERIODIC TREND IN PROPERTIES OF ELEMENTS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iyyappan</cp:lastModifiedBy>
  <cp:revision>1</cp:revision>
  <dcterms:modified xsi:type="dcterms:W3CDTF">2024-07-08T09:47:14Z</dcterms:modified>
</cp:coreProperties>
</file>